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A5C5-B662-4B3B-B654-FF72823F332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ECEB7-B3B0-4728-9F8B-EA573657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it is hard to decode all of the analogies/metaphors</a:t>
            </a:r>
            <a:r>
              <a:rPr lang="en-US" baseline="0" dirty="0" smtClean="0"/>
              <a:t> and whether they are structural or functional – this image presents a heavy cognitive load….takes a lot of time with image, to become familiar with it…..notice how VTS builds up skills to sustain inquiry, that support higher level understandings of artworks – such as the higher level metaphorical content – of course kids will sometimes make metaphorical interpretations of an image during a </a:t>
            </a:r>
            <a:r>
              <a:rPr lang="en-US" baseline="0" dirty="0" err="1" smtClean="0"/>
              <a:t>vts</a:t>
            </a:r>
            <a:r>
              <a:rPr lang="en-US" baseline="0" dirty="0" smtClean="0"/>
              <a:t> session – </a:t>
            </a:r>
            <a:r>
              <a:rPr lang="en-US" baseline="0" dirty="0" err="1" smtClean="0"/>
              <a:t>othertimes</a:t>
            </a:r>
            <a:r>
              <a:rPr lang="en-US" baseline="0" dirty="0" smtClean="0"/>
              <a:t> it will be more literal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C86F2-2EE3-42CF-83E0-EBF6619A3F4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7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FDF-358B-4C66-A0A2-13DDFB3E41D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9ECC-9DFB-4410-8FA0-AF351FD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6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FDF-358B-4C66-A0A2-13DDFB3E41D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9ECC-9DFB-4410-8FA0-AF351FD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FDF-358B-4C66-A0A2-13DDFB3E41D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9ECC-9DFB-4410-8FA0-AF351FD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66A85B9-FFAC-4494-870F-E00BD3EFD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4AF36F76-4CFD-4504-B456-96C6E147E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7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CDF6470-D3A8-44FF-A3B0-FCB5259611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3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23DBA9E-35D7-4E05-A166-02C91FD67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1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2C58DCE-AD99-4602-A083-6AA7BF423F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6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7BC014CA-DF30-4245-BC60-B46AC12FD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6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548700C4-D793-43FD-A4C2-D595D8E19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57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1458722F-AB38-4D5B-8BC8-AFF122765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5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FDF-358B-4C66-A0A2-13DDFB3E41D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9ECC-9DFB-4410-8FA0-AF351FD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47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714F1355-90F2-437A-ACD2-4C124A08A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0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BE28117E-3D98-40DD-9D09-01ED530AAD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58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8A27142D-D4BE-40D5-BFE4-8F185ED2D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87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2A2DD162-81C7-4C7E-B272-FAE6D7767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5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24C4DFAF-6ACA-49F9-88A0-5D6ADADDD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98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066127D2-9027-46FB-B060-67998A06D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70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F797CE9-E677-4E8D-BAF7-AF7146A68907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15164779-E77A-4CEF-B518-3507E89B5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6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CB115603-1D20-44ED-B956-78253D2CED75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CAFCD14E-DAE8-4D18-BF6E-D7E43675A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12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729A0F3-FFF6-40A9-B13E-569D66D496DF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FAA8E41-EE78-4926-8456-0218A8327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3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83E8D94F-4B96-4163-A9D2-855ADC7E06B8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947114F4-D45E-464B-B8D9-D90685AF3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FDF-358B-4C66-A0A2-13DDFB3E41D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9ECC-9DFB-4410-8FA0-AF351FD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7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1F49C3EA-2342-466E-B71C-231D21CE5430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E7CA164-8F3A-41A3-9506-419CED227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4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C5FA213B-B1A6-4F3C-9588-77510DC53C32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DE1FB368-684E-43BA-A776-0FD5858D0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37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DAC721EA-078A-4014-9E1B-A4F27D66CC3E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0CD18A84-DD20-46BA-8D58-11568DBAA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3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7C4402ED-7928-4BF8-8152-32B2AC510D10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E0860B1A-0CF2-475D-AF6C-431D18A9E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41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8A901C0D-9575-4781-9BE1-BF21748D6F4D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474109D5-29ED-4A28-92B0-2713B4E8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00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7667D97C-9022-43E3-A8E9-FA821E41BAE2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00436E6B-CC5A-445D-89BF-1CD50245E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7DB64453-0E73-4A11-9B2F-0EF9C5092B2E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D7872A7-BD29-4FC8-B89F-D9F7A4E01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FDF-358B-4C66-A0A2-13DDFB3E41D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9ECC-9DFB-4410-8FA0-AF351FD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FDF-358B-4C66-A0A2-13DDFB3E41D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9ECC-9DFB-4410-8FA0-AF351FD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0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FDF-358B-4C66-A0A2-13DDFB3E41D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9ECC-9DFB-4410-8FA0-AF351FD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FDF-358B-4C66-A0A2-13DDFB3E41D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9ECC-9DFB-4410-8FA0-AF351FD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8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FDF-358B-4C66-A0A2-13DDFB3E41D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9ECC-9DFB-4410-8FA0-AF351FD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FDF-358B-4C66-A0A2-13DDFB3E41D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9ECC-9DFB-4410-8FA0-AF351FD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4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3FDF-358B-4C66-A0A2-13DDFB3E41D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9ECC-9DFB-4410-8FA0-AF351FD5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7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solidFill>
                  <a:prstClr val="black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solidFill>
                  <a:prstClr val="black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prstClr val="black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04411-CDD8-4F6C-AEA8-DBB0B46A0E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8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CE35290-C9F7-463B-9A25-B0B937B1AF38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3FF2227-161B-4458-B385-6DAEA108F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9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Yb5SO--Iq5Q3M&amp;tbnid=KcU86bcwO2GYfM:&amp;ved=0CAUQjRw&amp;url=http%3A%2F%2Fwww.google.com%2Furl%3Fsa%3Di%26rct%3Dj%26q%3D%26esrc%3Ds%26frm%3D1%26source%3Dimages%26cd%3D%26cad%3Drja%26docid%3DZYb5SO--Iq5Q3M%26tbnid%3DKcU86bcwO2GYfM%3A%26ved%3D%26url%3Dhttp%253A%252F%252Fwww.nicholasroukes.com%252F%26ei%3DB7xeUqf5KoWY2gX_0YDIBg%26psig%3DAFQjCNH7iLzkeiMpx6Z73Z-ebMn8ZJ5Xyg%26ust%3D1382026632230171&amp;ei=9uxeUpCAIur12wXM8oGgAQ&amp;psig=AFQjCNH7iLzkeiMpx6Z73Z-ebMn8ZJ5Xyg&amp;ust=1382026632230171" TargetMode="External"/><Relationship Id="rId2" Type="http://schemas.openxmlformats.org/officeDocument/2006/relationships/hyperlink" Target="http://www.google.com/url?sa=i&amp;rct=j&amp;q=&amp;esrc=s&amp;frm=1&amp;source=images&amp;cd=&amp;cad=rja&amp;docid=ZYb5SO--Iq5Q3M&amp;tbnid=KcU86bcwO2GYfM:&amp;ved=&amp;url=http%3A%2F%2Fwww.nicholasroukes.com%2F&amp;ei=B7xeUqf5KoWY2gX_0YDIBg&amp;psig=AFQjCNH7iLzkeiMpx6Z73Z-ebMn8ZJ5Xyg&amp;ust=1382026632230171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R3ONtGDxXYW3M&amp;tbnid=pXAEa_qkiMvSdM:&amp;ved=0CAUQjRw&amp;url=http%3A%2F%2Fwww.hardpresseditions.com%2Fwinkfield%2Fgwinkfield.html&amp;ei=He5eUrTJNoXA2QWb6IEo&amp;psig=AFQjCNF8-EVAP5Q6tGLCd1DgKMGdD03QnQ&amp;ust=13820394062787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Analogy and Metaphor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Raymond </a:t>
            </a:r>
            <a:r>
              <a:rPr lang="en-US" dirty="0" err="1" smtClean="0"/>
              <a:t>Veon</a:t>
            </a:r>
            <a:endParaRPr lang="en-US" dirty="0" smtClean="0"/>
          </a:p>
          <a:p>
            <a:r>
              <a:rPr lang="en-US" sz="1900" dirty="0" smtClean="0"/>
              <a:t>Assistant Dean for Arts Education,</a:t>
            </a:r>
          </a:p>
          <a:p>
            <a:r>
              <a:rPr lang="en-US" sz="1900" dirty="0" smtClean="0"/>
              <a:t>Caine College of the Arts</a:t>
            </a:r>
          </a:p>
          <a:p>
            <a:r>
              <a:rPr lang="en-US" sz="1900" dirty="0" smtClean="0"/>
              <a:t>Utah State University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09166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Raymond Veon\Documents\APS Art Music Theatre Dance Curriculum\APS Vis Art Curriculum Resources for Website\Brandhorst Metaphor Worksheet to develop creative 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38548" r="33720"/>
          <a:stretch>
            <a:fillRect/>
          </a:stretch>
        </p:blipFill>
        <p:spPr bwMode="auto">
          <a:xfrm>
            <a:off x="382588" y="533400"/>
            <a:ext cx="83454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8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, Helvetica, sans-serif"/>
              </a:rPr>
              <a:t>Visual Analogy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 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901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200400" cy="4691063"/>
          </a:xfrm>
        </p:spPr>
        <p:txBody>
          <a:bodyPr/>
          <a:lstStyle/>
          <a:p>
            <a:r>
              <a:rPr lang="en-US" altLang="en-US" b="1" dirty="0" smtClean="0">
                <a:latin typeface="Arial, Helvetica, sans-serif"/>
              </a:rPr>
              <a:t>Analogy</a:t>
            </a:r>
            <a:r>
              <a:rPr lang="en-US" altLang="en-US" dirty="0" smtClean="0">
                <a:latin typeface="Arial, Helvetica, sans-serif"/>
              </a:rPr>
              <a:t>: 1. [n] </a:t>
            </a:r>
            <a:r>
              <a:rPr lang="en-US" altLang="en-US" i="1" dirty="0" smtClean="0">
                <a:latin typeface="Arial, Helvetica, sans-serif"/>
              </a:rPr>
              <a:t>similarity</a:t>
            </a:r>
            <a:r>
              <a:rPr lang="en-US" altLang="en-US" dirty="0" smtClean="0">
                <a:latin typeface="Arial, Helvetica, sans-serif"/>
              </a:rPr>
              <a:t> in some respect </a:t>
            </a:r>
            <a:r>
              <a:rPr lang="en-US" altLang="en-US" i="1" dirty="0" smtClean="0">
                <a:latin typeface="Arial, Helvetica, sans-serif"/>
              </a:rPr>
              <a:t>between things</a:t>
            </a:r>
            <a:r>
              <a:rPr lang="en-US" altLang="en-US" dirty="0" smtClean="0">
                <a:latin typeface="Arial, Helvetica, sans-serif"/>
              </a:rPr>
              <a:t> that are </a:t>
            </a:r>
            <a:r>
              <a:rPr lang="en-US" altLang="en-US" i="1" dirty="0" smtClean="0">
                <a:latin typeface="Arial, Helvetica, sans-serif"/>
              </a:rPr>
              <a:t>otherwise dissimila</a:t>
            </a:r>
            <a:r>
              <a:rPr lang="en-US" altLang="en-US" dirty="0" smtClean="0">
                <a:latin typeface="Arial, Helvetica, sans-serif"/>
              </a:rPr>
              <a:t>r: "the operation of a computer presents an interesting analogy to the working of the brain". </a:t>
            </a:r>
            <a:endParaRPr lang="en-US" altLang="en-US" dirty="0" smtClean="0"/>
          </a:p>
          <a:p>
            <a:r>
              <a:rPr lang="en-US" altLang="en-US" dirty="0" smtClean="0"/>
              <a:t> </a:t>
            </a:r>
          </a:p>
          <a:p>
            <a:r>
              <a:rPr lang="en-US" altLang="en-US" dirty="0" smtClean="0">
                <a:latin typeface="Arial, Helvetica, sans-serif"/>
              </a:rPr>
              <a:t>A </a:t>
            </a:r>
            <a:r>
              <a:rPr lang="en-US" altLang="en-US" i="1" dirty="0" smtClean="0">
                <a:latin typeface="Arial, Helvetica, sans-serif"/>
              </a:rPr>
              <a:t>visual analogy</a:t>
            </a:r>
            <a:r>
              <a:rPr lang="en-US" altLang="en-US" dirty="0" smtClean="0">
                <a:latin typeface="Arial, Helvetica, sans-serif"/>
              </a:rPr>
              <a:t> </a:t>
            </a:r>
            <a:r>
              <a:rPr lang="en-US" altLang="en-US" dirty="0" smtClean="0">
                <a:latin typeface="Arial, Helvetica, sans-serif"/>
              </a:rPr>
              <a:t>is the same as the definition above but uses visual forms or imagery to establish similarity.</a:t>
            </a:r>
          </a:p>
          <a:p>
            <a:r>
              <a:rPr lang="en-US" altLang="en-US" dirty="0" smtClean="0">
                <a:latin typeface="Arial, Helvetica, sans-serif"/>
              </a:rPr>
              <a:t>Creating </a:t>
            </a:r>
            <a:r>
              <a:rPr lang="en-US" altLang="en-US" dirty="0" smtClean="0">
                <a:latin typeface="Arial, Helvetica, sans-serif"/>
              </a:rPr>
              <a:t>effective visual analogies can be approached in three steps:</a:t>
            </a:r>
            <a:endParaRPr lang="en-US" altLang="en-US" dirty="0" smtClean="0"/>
          </a:p>
          <a:p>
            <a:pPr>
              <a:buFontTx/>
              <a:buAutoNum type="arabicPeriod"/>
            </a:pPr>
            <a:r>
              <a:rPr lang="en-US" altLang="en-US" dirty="0" smtClean="0">
                <a:latin typeface="Arial, Helvetica, sans-serif"/>
              </a:rPr>
              <a:t>Identify </a:t>
            </a:r>
            <a:r>
              <a:rPr lang="en-US" altLang="en-US" i="1" dirty="0" smtClean="0">
                <a:latin typeface="Arial, Helvetica, sans-serif"/>
              </a:rPr>
              <a:t>similar </a:t>
            </a:r>
            <a:r>
              <a:rPr lang="en-US" altLang="en-US" b="1" i="1" dirty="0" smtClean="0">
                <a:latin typeface="Arial, Helvetica, sans-serif"/>
              </a:rPr>
              <a:t>shapes/structures</a:t>
            </a:r>
            <a:r>
              <a:rPr lang="en-US" altLang="en-US" i="1" dirty="0" smtClean="0">
                <a:latin typeface="Arial, Helvetica, sans-serif"/>
              </a:rPr>
              <a:t> or </a:t>
            </a:r>
            <a:r>
              <a:rPr lang="en-US" altLang="en-US" b="1" i="1" dirty="0" smtClean="0">
                <a:latin typeface="Arial, Helvetica, sans-serif"/>
              </a:rPr>
              <a:t>functions</a:t>
            </a:r>
            <a:r>
              <a:rPr lang="en-US" altLang="en-US" b="1" dirty="0" smtClean="0">
                <a:latin typeface="Arial, Helvetica, sans-serif"/>
              </a:rPr>
              <a:t> </a:t>
            </a:r>
            <a:r>
              <a:rPr lang="en-US" altLang="en-US" dirty="0" smtClean="0">
                <a:latin typeface="Arial, Helvetica, sans-serif"/>
              </a:rPr>
              <a:t>contained in unrelated objects or images </a:t>
            </a:r>
          </a:p>
          <a:p>
            <a:pPr>
              <a:buFontTx/>
              <a:buAutoNum type="arabicPeriod"/>
            </a:pPr>
            <a:r>
              <a:rPr lang="en-US" altLang="en-US" dirty="0" smtClean="0">
                <a:latin typeface="Arial, Helvetica, sans-serif"/>
              </a:rPr>
              <a:t>Create a </a:t>
            </a:r>
            <a:r>
              <a:rPr lang="en-US" altLang="en-US" i="1" dirty="0" smtClean="0">
                <a:latin typeface="Arial, Helvetica, sans-serif"/>
              </a:rPr>
              <a:t>single shape</a:t>
            </a:r>
            <a:r>
              <a:rPr lang="en-US" altLang="en-US" dirty="0" smtClean="0">
                <a:latin typeface="Arial, Helvetica, sans-serif"/>
              </a:rPr>
              <a:t> from objects A and B.</a:t>
            </a:r>
            <a:r>
              <a:rPr lang="en-US" altLang="en-US" dirty="0" smtClean="0"/>
              <a:t> </a:t>
            </a:r>
          </a:p>
          <a:p>
            <a:pPr>
              <a:buFontTx/>
              <a:buAutoNum type="arabicPeriod"/>
            </a:pPr>
            <a:r>
              <a:rPr lang="en-US" altLang="en-US" dirty="0" smtClean="0">
                <a:latin typeface="Arial, Helvetica, sans-serif"/>
              </a:rPr>
              <a:t>Verify that the viewer can </a:t>
            </a:r>
            <a:r>
              <a:rPr lang="en-US" altLang="en-US" i="1" dirty="0" smtClean="0">
                <a:latin typeface="Arial, Helvetica, sans-serif"/>
              </a:rPr>
              <a:t>clearly identify both objects</a:t>
            </a:r>
            <a:r>
              <a:rPr lang="en-US" altLang="en-US" dirty="0" smtClean="0">
                <a:latin typeface="Arial, Helvetica, sans-serif"/>
              </a:rPr>
              <a:t> in the visual analogy.</a:t>
            </a:r>
            <a:r>
              <a:rPr lang="en-US" altLang="en-US" dirty="0" smtClean="0"/>
              <a:t> </a:t>
            </a:r>
          </a:p>
          <a:p>
            <a:endParaRPr lang="en-US" altLang="en-US" dirty="0" smtClean="0"/>
          </a:p>
        </p:txBody>
      </p:sp>
      <p:pic>
        <p:nvPicPr>
          <p:cNvPr id="90116" name="Picture 4" descr="http://www.nicholasroukes.com/images/Artful_Je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990600"/>
            <a:ext cx="4048125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3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Raymond Veon\Pictures\8th grade assessment Images\Willie C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973138"/>
            <a:ext cx="44672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6"/>
          <p:cNvSpPr txBox="1">
            <a:spLocks noChangeArrowheads="1"/>
          </p:cNvSpPr>
          <p:nvPr/>
        </p:nvSpPr>
        <p:spPr bwMode="auto">
          <a:xfrm>
            <a:off x="5791200" y="973138"/>
            <a:ext cx="2895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This sculpture by African American artist Willie Cole is based on a visual analogy. Visual analogies are based on similarities between how something looks (its structure) or how something works (its function).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The visual analogy shown in this sculpture is based on the: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A. The </a:t>
            </a:r>
            <a:r>
              <a:rPr lang="en-US" altLang="en-US" sz="1400" u="sng">
                <a:solidFill>
                  <a:srgbClr val="000000"/>
                </a:solidFill>
                <a:latin typeface="Calibri" pitchFamily="34" charset="0"/>
              </a:rPr>
              <a:t>structural</a:t>
            </a: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 similarity between the feathers and fire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B. The </a:t>
            </a:r>
            <a:r>
              <a:rPr lang="en-US" altLang="en-US" sz="1400" u="sng">
                <a:solidFill>
                  <a:srgbClr val="000000"/>
                </a:solidFill>
                <a:latin typeface="Calibri" pitchFamily="34" charset="0"/>
              </a:rPr>
              <a:t>functional</a:t>
            </a: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 similarity between the feathers and fire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C. The </a:t>
            </a:r>
            <a:r>
              <a:rPr lang="en-US" altLang="en-US" sz="1400" u="sng">
                <a:solidFill>
                  <a:srgbClr val="000000"/>
                </a:solidFill>
                <a:latin typeface="Calibri" pitchFamily="34" charset="0"/>
              </a:rPr>
              <a:t>structural</a:t>
            </a: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 similarity between the feathers and steam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D. The </a:t>
            </a:r>
            <a:r>
              <a:rPr lang="en-US" altLang="en-US" sz="1400" u="sng">
                <a:solidFill>
                  <a:srgbClr val="000000"/>
                </a:solidFill>
                <a:latin typeface="Calibri" pitchFamily="34" charset="0"/>
              </a:rPr>
              <a:t>functional</a:t>
            </a: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 similarity between steam and fire</a:t>
            </a:r>
          </a:p>
        </p:txBody>
      </p:sp>
    </p:spTree>
    <p:extLst>
      <p:ext uri="{BB962C8B-B14F-4D97-AF65-F5344CB8AC3E}">
        <p14:creationId xmlns:p14="http://schemas.microsoft.com/office/powerpoint/2010/main" val="26349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Visual Analogy</a:t>
            </a:r>
          </a:p>
        </p:txBody>
      </p:sp>
      <p:sp>
        <p:nvSpPr>
          <p:cNvPr id="92163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b="1" smtClean="0"/>
              <a:t>Robert Hudson, Hot Water</a:t>
            </a:r>
            <a:br>
              <a:rPr lang="en-US" altLang="en-US" b="1" smtClean="0"/>
            </a:br>
            <a:r>
              <a:rPr lang="en-US" altLang="en-US" b="1" smtClean="0"/>
              <a:t>1982, steel and paint</a:t>
            </a:r>
          </a:p>
          <a:p>
            <a:endParaRPr lang="en-US" altLang="en-US" b="1" smtClean="0"/>
          </a:p>
          <a:p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Creating effective visual analogies can be approached in three steps:</a:t>
            </a:r>
            <a:endParaRPr lang="en-US" altLang="en-US" smtClean="0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Identify </a:t>
            </a:r>
            <a:r>
              <a:rPr lang="en-US" altLang="en-US" i="1" smtClean="0">
                <a:solidFill>
                  <a:srgbClr val="000000"/>
                </a:solidFill>
                <a:latin typeface="Arial, Helvetica, sans-serif"/>
              </a:rPr>
              <a:t>similar </a:t>
            </a:r>
            <a:r>
              <a:rPr lang="en-US" altLang="en-US" b="1" i="1" smtClean="0">
                <a:solidFill>
                  <a:srgbClr val="000000"/>
                </a:solidFill>
                <a:latin typeface="Arial, Helvetica, sans-serif"/>
              </a:rPr>
              <a:t>shapes/structures</a:t>
            </a:r>
            <a:r>
              <a:rPr lang="en-US" altLang="en-US" i="1" smtClean="0">
                <a:solidFill>
                  <a:srgbClr val="000000"/>
                </a:solidFill>
                <a:latin typeface="Arial, Helvetica, sans-serif"/>
              </a:rPr>
              <a:t> or </a:t>
            </a:r>
            <a:r>
              <a:rPr lang="en-US" altLang="en-US" b="1" i="1" smtClean="0">
                <a:solidFill>
                  <a:srgbClr val="000000"/>
                </a:solidFill>
                <a:latin typeface="Arial, Helvetica, sans-serif"/>
              </a:rPr>
              <a:t>functions</a:t>
            </a:r>
            <a:r>
              <a:rPr lang="en-US" altLang="en-US" b="1" smtClean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contained in unrelated objects or images </a:t>
            </a:r>
          </a:p>
          <a:p>
            <a:pPr>
              <a:buFontTx/>
              <a:buAutoNum type="arabicPeriod"/>
            </a:pPr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Create a </a:t>
            </a:r>
            <a:r>
              <a:rPr lang="en-US" altLang="en-US" i="1" smtClean="0">
                <a:solidFill>
                  <a:srgbClr val="000000"/>
                </a:solidFill>
                <a:latin typeface="Arial, Helvetica, sans-serif"/>
              </a:rPr>
              <a:t>single shape</a:t>
            </a:r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 from objects A and B.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AutoNum type="arabicPeriod"/>
            </a:pPr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Verify that the viewer can </a:t>
            </a:r>
            <a:r>
              <a:rPr lang="en-US" altLang="en-US" i="1" smtClean="0">
                <a:solidFill>
                  <a:srgbClr val="000000"/>
                </a:solidFill>
                <a:latin typeface="Arial, Helvetica, sans-serif"/>
              </a:rPr>
              <a:t>clearly identify both objects</a:t>
            </a:r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 in the visual analogy.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</a:p>
          <a:p>
            <a:endParaRPr lang="en-US" altLang="en-US" b="1" smtClean="0"/>
          </a:p>
          <a:p>
            <a:endParaRPr lang="en-US" altLang="en-US" b="1" smtClean="0"/>
          </a:p>
          <a:p>
            <a:endParaRPr lang="en-US" altLang="en-US" smtClean="0"/>
          </a:p>
        </p:txBody>
      </p:sp>
      <p:pic>
        <p:nvPicPr>
          <p:cNvPr id="92164" name="Picture 2" descr="http://www.nicholasroukes.com/images/portf/HUDSON_H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2895600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6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Visual Analogy</a:t>
            </a:r>
          </a:p>
        </p:txBody>
      </p:sp>
      <p:sp>
        <p:nvSpPr>
          <p:cNvPr id="9318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mtClean="0"/>
              <a:t>“ Willie Cole forages through detritus in the form of abandoned household objects and appliances and recombines their parts into totems with unexpected anthropomorphic power. “   -- James Yood</a:t>
            </a:r>
          </a:p>
          <a:p>
            <a:endParaRPr lang="en-US" altLang="en-US" smtClean="0"/>
          </a:p>
          <a:p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3 Steps:</a:t>
            </a:r>
            <a:endParaRPr lang="en-US" altLang="en-US" smtClean="0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Identify </a:t>
            </a:r>
            <a:r>
              <a:rPr lang="en-US" altLang="en-US" i="1" smtClean="0">
                <a:solidFill>
                  <a:srgbClr val="000000"/>
                </a:solidFill>
                <a:latin typeface="Arial, Helvetica, sans-serif"/>
              </a:rPr>
              <a:t>similar </a:t>
            </a:r>
            <a:r>
              <a:rPr lang="en-US" altLang="en-US" b="1" i="1" smtClean="0">
                <a:solidFill>
                  <a:srgbClr val="000000"/>
                </a:solidFill>
                <a:latin typeface="Arial, Helvetica, sans-serif"/>
              </a:rPr>
              <a:t>shapes/structures</a:t>
            </a:r>
            <a:r>
              <a:rPr lang="en-US" altLang="en-US" i="1" smtClean="0">
                <a:solidFill>
                  <a:srgbClr val="000000"/>
                </a:solidFill>
                <a:latin typeface="Arial, Helvetica, sans-serif"/>
              </a:rPr>
              <a:t> or </a:t>
            </a:r>
            <a:r>
              <a:rPr lang="en-US" altLang="en-US" b="1" i="1" smtClean="0">
                <a:solidFill>
                  <a:srgbClr val="000000"/>
                </a:solidFill>
                <a:latin typeface="Arial, Helvetica, sans-serif"/>
              </a:rPr>
              <a:t>functions</a:t>
            </a:r>
            <a:r>
              <a:rPr lang="en-US" altLang="en-US" b="1" smtClean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contained in unrelated objects or images </a:t>
            </a:r>
          </a:p>
          <a:p>
            <a:pPr>
              <a:buFontTx/>
              <a:buAutoNum type="arabicPeriod"/>
            </a:pPr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Create a </a:t>
            </a:r>
            <a:r>
              <a:rPr lang="en-US" altLang="en-US" i="1" smtClean="0">
                <a:solidFill>
                  <a:srgbClr val="000000"/>
                </a:solidFill>
                <a:latin typeface="Arial, Helvetica, sans-serif"/>
              </a:rPr>
              <a:t>single shape</a:t>
            </a:r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 from objects A and B.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AutoNum type="arabicPeriod"/>
            </a:pPr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Verify that the viewer can </a:t>
            </a:r>
            <a:r>
              <a:rPr lang="en-US" altLang="en-US" i="1" smtClean="0">
                <a:solidFill>
                  <a:srgbClr val="000000"/>
                </a:solidFill>
                <a:latin typeface="Arial, Helvetica, sans-serif"/>
              </a:rPr>
              <a:t>clearly identify both objects</a:t>
            </a:r>
            <a:r>
              <a:rPr lang="en-US" altLang="en-US" smtClean="0">
                <a:solidFill>
                  <a:srgbClr val="000000"/>
                </a:solidFill>
                <a:latin typeface="Arial, Helvetica, sans-serif"/>
              </a:rPr>
              <a:t> in the visual analogy.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</a:p>
          <a:p>
            <a:endParaRPr lang="en-US" altLang="en-US" smtClean="0"/>
          </a:p>
        </p:txBody>
      </p:sp>
      <p:pic>
        <p:nvPicPr>
          <p:cNvPr id="93188" name="Picture 2" descr="http://www.nicholasroukes.com/images/portf/COLE_RL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2288"/>
            <a:ext cx="29718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3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120877" y="5029200"/>
            <a:ext cx="3008313" cy="1162050"/>
          </a:xfrm>
        </p:spPr>
        <p:txBody>
          <a:bodyPr/>
          <a:lstStyle/>
          <a:p>
            <a:r>
              <a:rPr lang="en-US" altLang="en-US" dirty="0" smtClean="0"/>
              <a:t>Visual Analogy (weak) and Metaphor (strong)</a:t>
            </a:r>
          </a:p>
        </p:txBody>
      </p:sp>
      <p:sp>
        <p:nvSpPr>
          <p:cNvPr id="942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8887" y="4918948"/>
            <a:ext cx="3008313" cy="173355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 smtClean="0"/>
              <a:t>Metaphor – which in a way adds a “conceptual” layer on top of a visual analogy – is a powerful way to discover, make, and convey </a:t>
            </a:r>
            <a:r>
              <a:rPr lang="en-US" altLang="en-US" u="sng" dirty="0" smtClean="0"/>
              <a:t>suggestive, generative, open-ended</a:t>
            </a:r>
            <a:r>
              <a:rPr lang="en-US" altLang="en-US" dirty="0" smtClean="0"/>
              <a:t> meaning.</a:t>
            </a:r>
          </a:p>
          <a:p>
            <a:endParaRPr lang="en-US" altLang="en-US" dirty="0" smtClean="0"/>
          </a:p>
        </p:txBody>
      </p:sp>
      <p:pic>
        <p:nvPicPr>
          <p:cNvPr id="94212" name="Picture 2" descr="http://www.nicholasroukes.com/images/portf/CICANSKY_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934200" cy="454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10800" y="3200400"/>
            <a:ext cx="39154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Garamond" pitchFamily="18" charset="0"/>
              </a:rPr>
              <a:t>“The sense of wonder that I experienced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Garamond" pitchFamily="18" charset="0"/>
              </a:rPr>
              <a:t>as a young boy lying in a freshly plowed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Garamond" pitchFamily="18" charset="0"/>
              </a:rPr>
              <a:t>furrow still leaves me awestruck at the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Garamond" pitchFamily="18" charset="0"/>
              </a:rPr>
              <a:t>magnitude of the garden’s endless biotic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Garamond" pitchFamily="18" charset="0"/>
              </a:rPr>
              <a:t>enterprise. The garden has enriched my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Garamond" pitchFamily="18" charset="0"/>
              </a:rPr>
              <a:t>spirit and given me the means and the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Garamond" pitchFamily="18" charset="0"/>
              </a:rPr>
              <a:t>meaning to express myself.”  </a:t>
            </a:r>
            <a:br>
              <a:rPr lang="en-US" altLang="en-US" dirty="0">
                <a:solidFill>
                  <a:prstClr val="black"/>
                </a:solidFill>
                <a:latin typeface="Garamond" pitchFamily="18" charset="0"/>
              </a:rPr>
            </a:br>
            <a:r>
              <a:rPr lang="en-US" altLang="en-US" dirty="0">
                <a:solidFill>
                  <a:prstClr val="black"/>
                </a:solidFill>
                <a:latin typeface="Garamond" pitchFamily="18" charset="0"/>
              </a:rPr>
              <a:t>--Victor </a:t>
            </a:r>
            <a:r>
              <a:rPr lang="en-US" altLang="en-US" dirty="0" err="1">
                <a:solidFill>
                  <a:prstClr val="black"/>
                </a:solidFill>
                <a:latin typeface="Garamond" pitchFamily="18" charset="0"/>
              </a:rPr>
              <a:t>Cicansky</a:t>
            </a:r>
            <a:endParaRPr lang="en-US" altLang="en-US" dirty="0">
              <a:solidFill>
                <a:prstClr val="black"/>
              </a:solidFill>
              <a:latin typeface="Garamond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QEBUUEBQVFBQUFhQUFhQVFRUVFBQUFRQVFBQVFBQXHCYeFxkjGhUVHy8gIycpLCwsFR4xNTAqNSYsLCkBCQoKDgwOGg8PGiwlHyQsKSwsLCwsLCwsKSwsLCwpKSksKSwsKSwsLCwpLCksKSwpLCksLCksLCkpKSwsLCwtLP/AABEIAO8A0wMBIgACEQEDEQH/xAAcAAABBQEBAQAAAAAAAAAAAAAAAQIEBQYHAwj/xABGEAABAwEEBQYJCwMEAwEAAAABAAIDEQQSITEFBhNBUSIyYXGBkQcUFlJToaKx0iMkQnJzgpKys8HRNGLwFTOD4UPC8Qj/xAAaAQACAwEBAAAAAAAAAAAAAAAAAQIDBAUG/8QALBEAAgIBAwMDAwMFAAAAAAAAAAECEQMEEiETMVEiMkEUcfFhgaEFIzNCkf/aAAwDAQACEQMRAD8A4o95qcTmd54pNoeJ7yh+Z6z701ADr54nvKL54nvKahADr54nvKL54nvKahAx188T3lF88T3lNQgB188T3lF88T3lNQgB188T3lF88T3lNQgB188T3lLfPE95RFEXGjQSeATUAOvnie8ovnie9NQgB188T3pL54nvKRCAFvnie8ovnie8pqEAOvnie8ovnie8pqEAOvnie8ovnie8pqEAOvnie8ovnie8pqEAS4XG7md/vSJIeaO33oQBHfmes+9Ilfmes+9IgQIQhAAhCEDBKkSoAEiVIgAQlSIA1vg90FHaZXmetxgALQSL141NSMaUGXSuu6RZYLTZ/F3wUFCA5rWVZhgW0oRjwXEdVNMGCWlaNko0ngcQOzEjtXT9E2wMcb+RCx5nT5JpWce0lYjDNJGcTG9zK8bpIqoy6/b/AAOy261yTiVsUMhDwS0uOLW3iakDOu8rmWsejI7NapIYZm2hjDQStF1rjQXqCpyNRUEg0wU8Opx5Xti7a7/nsEoOPcrUIQtJAEJEIAEIQgAQhCABCEIAkw80dvvQiHmjt96EgI78z1n3pE5+Z6z701MQIQhAAhCEDBCEIAEqEIAEIQgDpeqmp+jmQMtFutsNXNDtnUOuVFbpZ9Jw31FK7lvLHpuwxMbJY7OZiRVsstQM+c0Oy7AF88Bd11MszprJZnRhpj2ADiS0UkZydmBSuN1xvZCi4+p0kn6pTb/hfY14pRfFEzWfRFs0xYpDFM+NzAT4u0hsc4GNzDlVplUkE5jePn9wpgV9WaJsd2RhZdIqb96tWigu7Om+oNescKHgfhE0OyPSNtxLTtnva0AXeWBJTjjez6QtGiqMdiI54+oxyEJF0DMCEqRACpEJUACRCEAKkQhAEmHmjt96EQ80dvvQgDwfmes+9NTnNq4gZ1/daGy2mRkQims5LB50TqV868BeDukHsUZOizHj3vl0VDrE1sYLnUe5t8Cgu0rQAmtbx6Aoa1LbJE9l0XrmJDZKhzCacyUDLDJzaeqlbb9WpIxfYNozi3Egf3AE94JHUoxmmXZdPKKtLgqEJzIycgTQVNMaAZk9CRWGURCVCAEQlQgBEqEIA97IRU1FcDuqBliR1e9dJ8FOshje6zDlAnaRg4VGUgHZyqdDlofANYNjZJ7Q50bmzuEezu3ngRVvFzq4NN88mmNAVy+fS0dm0m+Wy02LLS90d3LZbQ4N6Cyo6lRmj1IuJfilsabPoaK3iKVwrUtDXFozuuyNOw9xXOPDfoetogtDKNbaoywk4DaRjAuO6rXNH3Fb6b1hiitFltF9oa9ro38oYsdRzH03tBGe68qjw56dDobJA2leVNUbm3dm2nXV34Vz8EZRyprszTmacb+UcfQhC65zwQhCAESoQgBEJUIARCVCAJEPN7/elSQ80dvvSoA8C4h1RgQag8CDgrufTl1gEZJJAqampNMa8MdwoqN+Z6z70ii4p9y3HlljTUfktYdJPu33vIFaAAVc4jPPICq0OqWkLLI9z7bM+Fsd0tY1110rscb4HJA6McdyxoncG3a4Hdh0d2Q7l5qDxpos+pmuzPpPVLWaxEltkFmAdz2soZHjKshPKd2rMa5+BCOVrp9EmhxcbK44HfSF5y6Guw6RkuLRSuY4OaS1wNQ5pIIPEEYhdw8E3hBdaQYJ3fLMFWuy2jMjUecMK9YPFZpwni9UXaBOOXh8M4fNCWOLXAtc0kFpBBBBoQQciDuTF2fw36oNcwaQgbQ1DLSBvryY5eutGnrb0rjNFqxZFkjuRRKLi6YiEtEUVhERCWiEAarVfXifR0T22W6wyYueWAuBpRt0578slmQauN451xzxO/pXu5oNBUjBuIaCOaK1xG+qfZ7K2+3lXquAoWHeQMMcc0u3JPvwdC8HGkxM1tldGZC0OLZQ2oaxvL2bi4YA4jPeFnvCJpHxm1Nc6J1muQsjbC9pBDWufi0BtKGp4ZLoWhdULZYbzITFddS8X7TznNwF2oxbljn0GkDXPVaZ0E1stQiJjibgNoa4gNGQAxeMa71jimsl0bZRi4VuOPO6EiWiKLaYBEidRJRAhEJaIogBEJaIogBEJaIogCRDzR2+9CWHmjt96RIZ4PGJ6z70lE94xPWfekomIbRFE6iWiYxtFYaB0q6yWmKZucbgSOLcnt7WkhQbqc1qTVqmNcOz6oNkZbLO+F+MdojLa9D24OHqI6Qvlu32J0Mr43ijo3uY76zHFp9YX0nqFazJo+xvOeyY0/d5P7Fcc8L+jdjpeegoJLkva5oDvaa7vXO0j2zlA1ahXUjEURRPuourpUZBlEUXpcRdRQHnRPYSCCN2KdcTmsSoaOn6l2J9osjZnPeCJCzkmjaNyw3mpKz2v9snhnksz3EsLWOF4lxuuaKb6DIjAbhwXXPB3q6YtGwte3lOBkIIyLyXAHsIWS8O+rZa6z2po5JbsHng4Evjr1gvH3Qubjyp5tvxybsk2oLnk45RFF7GNNuLpGE8qIovW4i4gDyoii9dmkuIA86IovS4kuoAZRFE66i6nQj2hy7/AHpE6IYf5xQkB5ObiesouL2LMUtxToZ4hiW4vYMS3EUB4hic1i9dmpejNHmaaONucj2sH3iAk+FbGlZ9Aaj2QxaNsrTns2H8QvfuueeHmzUt0TvOhofuyO+JdjgswYyJgyF0DqH/AEFyPw4G9aoPs3+uRcjTO81+bNmX2nLLiLik7JGzXZoxEe4i4pOyRs0UBHDF0XUTwcGR8M9qwiIEjWUNH5Fl52QG+nQsI2JfR3g+07ELLZYHEiR0EbgKGlLtBU5Am6Vnzxk41F0WQajy0amy3A0AFuXELy0zomG2WeSCcBzJBQ44jeHNO5wNCDxCi6c1qs9ke1kpN5wrday8QMqu4D+FPbpeLYGcOBjDS4uA3DMUzr0LLj08o/ghKV8nz9r94Kzo6ATslMke0EZDm3XC9euuwNCOTwGawGzX0B4U9MstWhi9rXN+XibddS8CCXVNCRzVxPR2i32iVkUYq97g0DpO8ncBmepbMcXGPqd/qP3MiaP0TJaJBHCx0j3ZNaKn/odJwXRtC+AS0ygOtM0cAP0QDK/toQ0d5W/1a0BDouENjAMpFZJCMXH9hwG7rqVVaa8J8Ebi0yF7hujF4D72XrWKWpnOVY0X9GlcnRCH/wCfIaf1klfs2U7q/uqbTPgAtEbS6yzRz0+g4bJ56iSWk9ZCs7P4VbOTjtW9JbUdt0k+pbDQmt7ZQHRyB7eg+ojMHoKi82bHzJB0VL2yPnLSWh5bPIY543RyNza4UI6ekdIwKiGNfVGsWrdn0tZ7kzeUAbkoHLid0HeOLTgfWvnXWLVuSw2h8Ewo5hwI5rmnmvaeBH7jMLbhzRyLgocWnTKDZpNmpmxSbFaKIngxuCF77NChQhojSiNSGxJ4iVtDI4jS7NShEnCFFARBEtd4MdHbTSDHEYRNdJ20ut9bvUs8IlvvBMy7NK6mTWd14kj1LPqXWKRbhVzR1J9q+VH9q5H4XnXrXF0RV75H/wALpZtIDiVyzwhWgS200+gxjO3Fx/Muboovq/8ATXnpQMZskbFThCl2C7RzyEIU7YKaIE4QIAhNgXVNTP6iDoisoHVswfeSsPDoVxaHEGhFRTeFuNVXNE8VSByIRicQWxgUPTXBRYyy1vjvW2UndcaOgCNp95KtNHgnRsreMsY73R19yr9bBS1y/Wae+NitNDtro+T7VnvjR8IrMvrU29omVvmzxO9l/wDCzvgzs4baXyEYtbdb1uzPcKdq1NuLH2W0xOxq6zkAc40eQ6g+qSexVmrGiHMmrG1xZQlxJGAArWioz+ySRfi4kiH4QtYXl2wjJAIBlIzNcQzqpiesDisHsF0zS2oM1otTpY3M2byHFxcAW4AEXd+WFFl9YbKwWqURUuB1BTKoADiOi9eUdNKFKMfFsnm3W2zN+LqXoy1yWeQSRGhGY3OHBw3hSPF0vi61NJqmUp0dk1M0+JmNeN4xHA5EdhXh4W9WRarJt2D5Sz8qozdEeeOzndh4rK+Du0FrnM3YOHbgfcF1izASwlj8QQWkHe1woR3VXEn/AGMrr4NWT1wUz5hNmSeLK8tmjjHI9hzY5zfwkt/ZePiq7i5MhQyRYoU61w0eez3BKoMR5RxYDqHuXoIVKhh5I6h7l6iFWgQxAnCBTRCnCBAEMQLoPgwsFGzPORut/DUn8wWNEC6vqfZRFYmje4VPW43v4WDXT2468/k06ZXKyQ6wkgu3Cp66YrjcwL3FzsS4lx6yald+jaDCONSuL6QsGzlezzXuHYDh6lR/T3zJfYnqXf8AJTiBO2CniFOEK6xjK8QJwgVgIUohSA6XqZY2PssQe1rhcHOAPcdy0r9VbMaHZAEcCVzrUfSj22lsZd8m5oYGHIENvAjga1HaunaT0k2zwOlfiGjIZkk0AHWSFldxk0Tk00iJatXoHmr2FxO8uJOGGZXpBoCAMLAzkE1LbzrpOGYrTcO5Yc682ovDrsdyvMunL61a16fUt9oe3ieJsjcA4ZbwRgR2FKSnHuLihYdAWdg5MMYBz5Ix61H0zCxkEl0NYNm/EUaOaQMeshVes2tEkchis9AWgX3kVoSK0AyyIz4qu0/pN0+jGl3OfKyN9MAbpLjhwN0d6cot0KLOdu0rO5l0yvu0pStMOk5qD4urLxdL4utKjGPZCcm+5W+LpRZ1ZeLpRZ0xEzUyOlpHSKesLp9kkoD2LAaoWb5yDwBK3LJA0VOWZ6hiuJrOcrOhhV4zlesMA8bnp6WT8xr66qB4sre0tvvc8/Sc53eSf3TfFl2YKopGBvkyWkYvlD938oQpmloqTO+7+UIUX3ENs0HIb9VvuC9hApFkh+TZ9Vv5QvcQK4CEIU8QqYIE8QIEQxCui6EtfzdjegEdww96xIgWi1ekJbd83LqP+FYNdDdBPwatNKpUbOy2qjCFzXWKKtpkPEg+yFtYWuNacFktKQfLPrx/YLNof8j+xdqVUf3KcQJ2wU0QpwhXXOeQRAn7BTRCvK2xPEZMYqeqtBvdTfRADtCG7a4/rx+8LpGuQrYwOMjAeoVP7Lkug7SYpmGYmgkadoalpF4HF27tXVNZtIRPszLsjCL9cHNP0XcD0qh+9E/gw863eob/AJsRwkd6w0/usBaZhVbfUS0AWc4gfKOr+FqeX2iirKfT/wDUWn64HsNTX46M6rS31s/7XlrbpSFlpmrIzlFhpeFSdmwZDqVWdYgbC6GJj3vMweDcLWAANFamhOWQB7E3yl+wqI+xS7BSNHaHmZEZJmGMOcA1pFCcCS67uGX+BSNirE7BqiAIE4QqdsE5tnrgMzgOsobSVsEr4RYatWW6HP48kf53qfpq0XYXAZu5I7ed6q9697NEI2NaN2ap9IS7R/QMB+5/zguRhj1s259u50cj6WPaUuwTtgp2wTtguwc0xGm46Tu6mfkahSdYIvnD+pn5GoVb7jPexQ/Js+oz8oUjYp9gj+Sj+oz8oUnZK0REEKcIVK2ScIkARhCrnViMbXHL/wCqCI17QyXMepZ9Um8Totwupo2mj3gOp5wpVZvWTR1194bzQ9e5etl0rTrCbpS3bQU4lcbTtwyx+50MsVKLf6FIIU4RL3dFUEdBzy7ablgfKySIyMIpMNlHdJrekaXxk9xZ13Qd69A5JHKN0IlN0Uyko7f5XjDCQ0A5gAHGuIFDic+te9ncA9uIz49BUZ+1ko90auzaGhk58bHdNKO7xQpbTqRZHZxeuvvqsjb9Pz+NFkMhjbHdGABvOIDiXVBwxpToW10DpkzsIkoJGUDqYBwOTgN3+cVlSlGNlk2nIqX+D6x7o6fh+Fe9n1HsrcLn5fhWhLVgNL61zSzObZnXImktvNpeeRgXVOQ4Af8Awjvk+GJtJGvs+qdlblEO0n3DBTtjFA0uusja0Yuo1oA6SqnVLSr5WObKbzmUN7AEtPGm8EetVevdqLpGRV5LW7Qji4khteoB3epU29rKyZrG9skLXMcHNLgQQagijsis09oaKniB2uIaPWQvQ2hzbA24W1E7hy63QCwnGmSzOl9JySQluBfVpbsQ9xqD9IjADrO4KUJKKok+TStYDWmNDQ9BwND3hSdGwi8XHJuA+tvP7d6zWre3jiDXtF50jnOc4OJq81JDhVpPQStM+YQxknmsGPST+6y6rNa2R+TTp4c7mSLVNhQZlQhEoU2sUbLm1vM2husJGBIFTnTDpVnDI11bpBIzGRHWDiFp08IwhSKss3OVnlsk4RKU2JO2S0FVGA1kZ85f1M/Tahe+s7PnT+qP9NiFWwJujovkY/s4/wAgUrZI0bH8jF9nH+RqkXFcRPARrPaR14ssP0nPNSPk21BpgaONARUUqCUzWzS0mwkEIdcLXNMjbrhQijsRWnJrhgVzOwRRNcfGA8s3GOhyOJNSKilMAQqnk8ElE6NYtfo5pLrIXltAQ8uY0Y0pW9SmfE9qtv8AXGGoO/K7Vxr01AHcSqHRz2MqyxlshAFWBwGGHOgzIyxqc1Js8x2jWyhsWPK2Zug76PwI6Od2LPPLJpk1Hk1VliJyVlbNGERBw3ioO/A9qsdHwxNhrVpqTvHABMtmkYY4yZJGNb/c4N7qrkX6uDpJKuTB2zS5rRstw5XHAXh94VHfd6lidK2OR9r2tx5xjcb1GucW0xADqkUAxBWvtVibaJXPjDg00o5wIjd01wI699FBt73WW5ec0tff/wBujhyQK1GW/eurGTa5Oa1THSaVJxF6L+04+0OX3jtUnQ1rc60xlwDsT8pRtRyTheGOPSvCxWbaNqYnAEAh5u3RnkCQDhTMqdZLA5kjXtcJLhrcZSpBBBoDQb91clMSJtstA8bl6Sz9Nq1mqk3zn60bt9cqH9lh7TM11qcQcDczBBHJAILTiDhkVrdUnjxsUP0H/srP9P2E/cbXSM5ZDI7e2N7h1hpIXLNH4Mb1BdI1hJNlmpmYpPyFcus9oyHABRwPhhNG/wBR8XSH+1o7yf4VPrlP88eODYwOq7X9yrXwfPrtv+P/AN1n9eZLtudjzo4zTPe9uX3QpX6yNcHtZw02B18Ehs4NAaHFgAx3YlQdiALzPkaY3pMST/a441+q1UultNz2aINjwZMThhU3aNOBHJ5wPYFas0dGGjxhzjIeU65UEk4m8ZBTo5I3BVNcsnZI0fNek/3NqaUDv2DjiR106l76ckkaQ1pdEKVvilCThQY3j92uakWCzRtFYLrRudILr+x76tr9UjqS6bbLQUjMzyRQ3GlpA3bXN3Us3T9e4t6no2lCNHtmIc+JtpkGIIo2Rp4gHlPPTdVgyBzQMW2ahFGSNvu6/pPGe9rVMjZdZSR3i7jm1l15NTkblHDDcXdi9mQFwAiZ4w0UFXm+W9FwUdH2misKrPWx2zENdjXASClxxzpg51D1mvQFPuLwDHtLRW5jR8QcwtaKEg3WZDdQioNMSpYWrG21yCMBrS353J1R/psQvTWr+rk6o/0mITYi00a35CL7KP8AI1OtEzQCCRiCO9QLI8mGLH/xx/kaodsJCvogQX2VrxV73EirRGzCgwx4NaegGtFnLbqjJ/uwACOtbry1rSaUN1xpU8QOCm2+ZwNQaEb0kmskjnVlAfQBo6GtFABwAG5ZHjlF+knZkzBLEXAwPbeyLCRdzBuOGVf8C9BpWaJha4Sxl2b3AlxIyIDxgONCD00wW3ZrjExrWxsMZpy3it9zjmA7G60ZUFOJqpGjdcIGE3nuu5lhLXNkO5pa9pbjxIw60m38oLMLZtPTvbdbfyAvBwrhhyC4epXmixbQytbPFiKPldC6QdLXOY9za8AVqJtabNIAYY9lmHCO6Qd9b9L+/mk0XlZtIhpvMZIOmlR2gsII6Cq3JeEStiWFt8VtM+0fhQsabg63uJd3MCXSGp8072OAa2NoJLhU1acybxr6grO16yQiuwg2b60vgBpeKYuaLvyWIrRtOd0KsGmiHXg197O9fde/Fmo70vlCp+CawNADZXCUNAa26264ACjRtMNwH0SrKPRooCwCP7cXSfqvdyT2NavG0a4gAhkQLw0DxjKQvzJrdrdzFedQA13KldrA4mpjqTmbziT1klPqx8oKl4NNbNGMqPGQZfN5NWn6kzsQPqBe+jdDtDg+Ha2fnAP2m0YQdx21ajqKotHa6mFpAhvEkYOcTHQUPMyLuncE+264Bz77Y3YgGjnOJad7akZcOghS6sfIqka6SzyFjht3S1BBaxrA4gim8A9zSsRo3RU/jBY+I7EOdRgNJjndrQVG6vUpEWuFXAOjIBIBNThU4nm7lZv8ITXC4YnbMi7WrtpQHAl30vqnDghZEuzHyy60do+KGt17oi6l5t4uOFaVc003nOmaS3cggthY4ZCR4D69F9vuNVlfKhtf9o4YVvHdwwUuya5ujBMcXLOFSXEBuGQ4145UUeor7ipkzSmrsVoLHWt8jC08lhN4UNK0Y2haMBgfWpD7LK2jYW3mk4PLtuDTHEvF1nHmtVJbNOvJvCJgLgHGt48o87N2Vce1Ofrw6BgAaxrP/JRoBkJBq0VrgK4d6g80bqx7JeC82MZcC8GSTeYibmWRqeVj5t0cCpOymBGzc0NcaC5yBUbnA41p5xPWuaT66Wh/Edbj7hReXlLaiws2lGuNSABWtKYE1IwVmxsVHUZTZW3tpdklYxzzco1jqU5JoQCccwBXpVe3Wh1QGMayPHktwrUUxp/C5vC95cC5xcekkrX6OiLgFdHEvkRe6OdQdeZ3lXETaqu0fZCr6zWZW8IkjnGtjPncnVH+kxCl64RfPZOqP9JiFAQ/R9nrBF9nH+RqZadH1VhotnyEX2UX6bVLES0EDEW7QhO5Udo0S4bl1M2UHcvGTRDHbkmhnI5dHdCjv0autS6sRu3KO7UxhUXEe45bDZnMNWGh9R6wrezaclaKFrT1VHqNVuPIZvFJ5CtVE8EZdyam0Yz/AFapq5h9R604aSb5ru4fytl5Ct4pfIVvFUPQwZLqsxh0k3zXdw/lJ/qDfNd3D+VszqM3ikOooS+hgPrMxbtIN813q/lINIjzXez/ACtidRU06iqP0EA6zMiNJDzXdw/lPbpIea/uH8rUnUYpPIdyPoID6zM43STfNd7P8r0/1bgw9pH7LQDUhye3Uhya0GMXWZmJdKyOw5I6hU95UN8ZcauJJ6Vu4tQ3HcVYWfwdu3gDrV8NPCHZEHNs5s2y9CkQ6Oe40DSuq2bwfRjnHuVzY9W4Y+a0K7hEbObaF1PeSHPC2tg1fpuWkZZWjIL2DUWBAs2jQ1S2wgL2ohRsVnL9ch89l/4/0mIS65f1sv8Ax/pMQkItND2f5vD9lF+m1ThZVW6I1jsws8IMoBEUQPIkzEbQRzVOGs9l9KPwS/Ar7HRIFmXo2zKKNZ7L6Ufgl+BPGtNl9MPwS/AlYUShZl6Ns6hDWmy+mH4JfgT261WX0w/BL8CVjJ7YF6CFV41ssnph+CX4E7yssnph+CX4ErAsREE8Qjgqzytsnph+CX4E4a3WT0w/BL8CVgWXizeAR4q3gFXeV9k9MPwS/Al8r7J6b2JfgSsLLDxNvmhHiTOCr/K+yem9iX4Eg1vsvph+CX4EWFll4gzzUosLPNCrvLCyel9iX4UvljZPS+xL8KLFZZtsjR9EL0EQGQCqPLGyel9iX4UeWNk9L7EnwpBZcUShU3ljZPS+xL8KXyxsnpfYk+FAFzRCpvLGyel9iT4UeWNk9L7EnwoEXVEKl8sbJ6X2JPhS+WVk9L7EnwpAXSFTeWVk9L7Enwo8srJ6X2JPhQBidcv66X/j/SYlUDWzTsL7ZI5slQblOS/0bB5qEg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49225" y="-1790700"/>
            <a:ext cx="3295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3" name="AutoShape 4" descr="data:image/jpeg;base64,/9j/4AAQSkZJRgABAQAAAQABAAD/2wCEAAkGBhQQEBUUEBQVFBQUFhQUFhQVFRUVFBQUFRQVFBQVFBQXHCYeFxkjGhUVHy8gIycpLCwsFR4xNTAqNSYsLCkBCQoKDgwOGg8PGiwlHyQsKSwsLCwsLCwsKSwsLCwpKSksKSwsKSwsLCwpLCksKSwpLCksLCksLCkpKSwsLCwtLP/AABEIAO8A0wMBIgACEQEDEQH/xAAcAAABBQEBAQAAAAAAAAAAAAAAAQIEBQYHAwj/xABGEAABAwEEBQYJCwMEAwEAAAABAAIDEQQSITEFBhNBUSIyYXGBkQcUFlJToaKx0iMkQnJzgpKys8HRNGLwFTOD4UPC8Qj/xAAaAQACAwEBAAAAAAAAAAAAAAAAAQIDBAUG/8QALBEAAgIBAwMDAwMFAAAAAAAAAAECEQMEEiETMVEiMkEUcfFhgaEFIzNCkf/aAAwDAQACEQMRAD8A4o95qcTmd54pNoeJ7yh+Z6z701ADr54nvKL54nvKahADr54nvKL54nvKahAx188T3lF88T3lNQgB188T3lF88T3lNQgB188T3lF88T3lNQgB188T3lLfPE95RFEXGjQSeATUAOvnie8ovnie9NQgB188T3pL54nvKRCAFvnie8ovnie8pqEAOvnie8ovnie8pqEAOvnie8ovnie8pqEAOvnie8ovnie8pqEAS4XG7md/vSJIeaO33oQBHfmes+9Ilfmes+9IgQIQhAAhCEDBKkSoAEiVIgAQlSIA1vg90FHaZXmetxgALQSL141NSMaUGXSuu6RZYLTZ/F3wUFCA5rWVZhgW0oRjwXEdVNMGCWlaNko0ngcQOzEjtXT9E2wMcb+RCx5nT5JpWce0lYjDNJGcTG9zK8bpIqoy6/b/AAOy261yTiVsUMhDwS0uOLW3iakDOu8rmWsejI7NapIYZm2hjDQStF1rjQXqCpyNRUEg0wU8Opx5Xti7a7/nsEoOPcrUIQtJAEJEIAEIQgAQhCABCEIAkw80dvvQiHmjt96EgI78z1n3pE5+Z6z701MQIQhAAhCEDBCEIAEqEIAEIQgDpeqmp+jmQMtFutsNXNDtnUOuVFbpZ9Jw31FK7lvLHpuwxMbJY7OZiRVsstQM+c0Oy7AF88Bd11MszprJZnRhpj2ADiS0UkZydmBSuN1xvZCi4+p0kn6pTb/hfY14pRfFEzWfRFs0xYpDFM+NzAT4u0hsc4GNzDlVplUkE5jePn9wpgV9WaJsd2RhZdIqb96tWigu7Om+oNescKHgfhE0OyPSNtxLTtnva0AXeWBJTjjez6QtGiqMdiI54+oxyEJF0DMCEqRACpEJUACRCEAKkQhAEmHmjt96EQ80dvvQgDwfmes+9NTnNq4gZ1/daGy2mRkQims5LB50TqV868BeDukHsUZOizHj3vl0VDrE1sYLnUe5t8Cgu0rQAmtbx6Aoa1LbJE9l0XrmJDZKhzCacyUDLDJzaeqlbb9WpIxfYNozi3Egf3AE94JHUoxmmXZdPKKtLgqEJzIycgTQVNMaAZk9CRWGURCVCAEQlQgBEqEIA97IRU1FcDuqBliR1e9dJ8FOshje6zDlAnaRg4VGUgHZyqdDlofANYNjZJ7Q50bmzuEezu3ngRVvFzq4NN88mmNAVy+fS0dm0m+Wy02LLS90d3LZbQ4N6Cyo6lRmj1IuJfilsabPoaK3iKVwrUtDXFozuuyNOw9xXOPDfoetogtDKNbaoywk4DaRjAuO6rXNH3Fb6b1hiitFltF9oa9ro38oYsdRzH03tBGe68qjw56dDobJA2leVNUbm3dm2nXV34Vz8EZRyprszTmacb+UcfQhC65zwQhCAESoQgBEJUIARCVCAJEPN7/elSQ80dvvSoA8C4h1RgQag8CDgrufTl1gEZJJAqampNMa8MdwoqN+Z6z70ii4p9y3HlljTUfktYdJPu33vIFaAAVc4jPPICq0OqWkLLI9z7bM+Fsd0tY1110rscb4HJA6McdyxoncG3a4Hdh0d2Q7l5qDxpos+pmuzPpPVLWaxEltkFmAdz2soZHjKshPKd2rMa5+BCOVrp9EmhxcbK44HfSF5y6Guw6RkuLRSuY4OaS1wNQ5pIIPEEYhdw8E3hBdaQYJ3fLMFWuy2jMjUecMK9YPFZpwni9UXaBOOXh8M4fNCWOLXAtc0kFpBBBBoQQciDuTF2fw36oNcwaQgbQ1DLSBvryY5eutGnrb0rjNFqxZFkjuRRKLi6YiEtEUVhERCWiEAarVfXifR0T22W6wyYueWAuBpRt0578slmQauN451xzxO/pXu5oNBUjBuIaCOaK1xG+qfZ7K2+3lXquAoWHeQMMcc0u3JPvwdC8HGkxM1tldGZC0OLZQ2oaxvL2bi4YA4jPeFnvCJpHxm1Nc6J1muQsjbC9pBDWufi0BtKGp4ZLoWhdULZYbzITFddS8X7TznNwF2oxbljn0GkDXPVaZ0E1stQiJjibgNoa4gNGQAxeMa71jimsl0bZRi4VuOPO6EiWiKLaYBEidRJRAhEJaIogBEJaIogBEJaIogCRDzR2+9CWHmjt96RIZ4PGJ6z70lE94xPWfekomIbRFE6iWiYxtFYaB0q6yWmKZucbgSOLcnt7WkhQbqc1qTVqmNcOz6oNkZbLO+F+MdojLa9D24OHqI6Qvlu32J0Mr43ijo3uY76zHFp9YX0nqFazJo+xvOeyY0/d5P7Fcc8L+jdjpeegoJLkva5oDvaa7vXO0j2zlA1ahXUjEURRPuourpUZBlEUXpcRdRQHnRPYSCCN2KdcTmsSoaOn6l2J9osjZnPeCJCzkmjaNyw3mpKz2v9snhnksz3EsLWOF4lxuuaKb6DIjAbhwXXPB3q6YtGwte3lOBkIIyLyXAHsIWS8O+rZa6z2po5JbsHng4Evjr1gvH3Qubjyp5tvxybsk2oLnk45RFF7GNNuLpGE8qIovW4i4gDyoii9dmkuIA86IovS4kuoAZRFE66i6nQj2hy7/AHpE6IYf5xQkB5ObiesouL2LMUtxToZ4hiW4vYMS3EUB4hic1i9dmpejNHmaaONucj2sH3iAk+FbGlZ9Aaj2QxaNsrTns2H8QvfuueeHmzUt0TvOhofuyO+JdjgswYyJgyF0DqH/AEFyPw4G9aoPs3+uRcjTO81+bNmX2nLLiLik7JGzXZoxEe4i4pOyRs0UBHDF0XUTwcGR8M9qwiIEjWUNH5Fl52QG+nQsI2JfR3g+07ELLZYHEiR0EbgKGlLtBU5Am6Vnzxk41F0WQajy0amy3A0AFuXELy0zomG2WeSCcBzJBQ44jeHNO5wNCDxCi6c1qs9ke1kpN5wrday8QMqu4D+FPbpeLYGcOBjDS4uA3DMUzr0LLj08o/ghKV8nz9r94Kzo6ATslMke0EZDm3XC9euuwNCOTwGawGzX0B4U9MstWhi9rXN+XibddS8CCXVNCRzVxPR2i32iVkUYq97g0DpO8ncBmepbMcXGPqd/qP3MiaP0TJaJBHCx0j3ZNaKn/odJwXRtC+AS0ygOtM0cAP0QDK/toQ0d5W/1a0BDouENjAMpFZJCMXH9hwG7rqVVaa8J8Ebi0yF7hujF4D72XrWKWpnOVY0X9GlcnRCH/wCfIaf1klfs2U7q/uqbTPgAtEbS6yzRz0+g4bJ56iSWk9ZCs7P4VbOTjtW9JbUdt0k+pbDQmt7ZQHRyB7eg+ojMHoKi82bHzJB0VL2yPnLSWh5bPIY543RyNza4UI6ekdIwKiGNfVGsWrdn0tZ7kzeUAbkoHLid0HeOLTgfWvnXWLVuSw2h8Ewo5hwI5rmnmvaeBH7jMLbhzRyLgocWnTKDZpNmpmxSbFaKIngxuCF77NChQhojSiNSGxJ4iVtDI4jS7NShEnCFFARBEtd4MdHbTSDHEYRNdJ20ut9bvUs8IlvvBMy7NK6mTWd14kj1LPqXWKRbhVzR1J9q+VH9q5H4XnXrXF0RV75H/wALpZtIDiVyzwhWgS200+gxjO3Fx/Muboovq/8ATXnpQMZskbFThCl2C7RzyEIU7YKaIE4QIAhNgXVNTP6iDoisoHVswfeSsPDoVxaHEGhFRTeFuNVXNE8VSByIRicQWxgUPTXBRYyy1vjvW2UndcaOgCNp95KtNHgnRsreMsY73R19yr9bBS1y/Wae+NitNDtro+T7VnvjR8IrMvrU29omVvmzxO9l/wDCzvgzs4baXyEYtbdb1uzPcKdq1NuLH2W0xOxq6zkAc40eQ6g+qSexVmrGiHMmrG1xZQlxJGAArWioz+ySRfi4kiH4QtYXl2wjJAIBlIzNcQzqpiesDisHsF0zS2oM1otTpY3M2byHFxcAW4AEXd+WFFl9YbKwWqURUuB1BTKoADiOi9eUdNKFKMfFsnm3W2zN+LqXoy1yWeQSRGhGY3OHBw3hSPF0vi61NJqmUp0dk1M0+JmNeN4xHA5EdhXh4W9WRarJt2D5Sz8qozdEeeOzndh4rK+Du0FrnM3YOHbgfcF1izASwlj8QQWkHe1woR3VXEn/AGMrr4NWT1wUz5hNmSeLK8tmjjHI9hzY5zfwkt/ZePiq7i5MhQyRYoU61w0eez3BKoMR5RxYDqHuXoIVKhh5I6h7l6iFWgQxAnCBTRCnCBAEMQLoPgwsFGzPORut/DUn8wWNEC6vqfZRFYmje4VPW43v4WDXT2468/k06ZXKyQ6wkgu3Cp66YrjcwL3FzsS4lx6yald+jaDCONSuL6QsGzlezzXuHYDh6lR/T3zJfYnqXf8AJTiBO2CniFOEK6xjK8QJwgVgIUohSA6XqZY2PssQe1rhcHOAPcdy0r9VbMaHZAEcCVzrUfSj22lsZd8m5oYGHIENvAjga1HaunaT0k2zwOlfiGjIZkk0AHWSFldxk0Tk00iJatXoHmr2FxO8uJOGGZXpBoCAMLAzkE1LbzrpOGYrTcO5Yc682ovDrsdyvMunL61a16fUt9oe3ieJsjcA4ZbwRgR2FKSnHuLihYdAWdg5MMYBz5Ix61H0zCxkEl0NYNm/EUaOaQMeshVes2tEkchis9AWgX3kVoSK0AyyIz4qu0/pN0+jGl3OfKyN9MAbpLjhwN0d6cot0KLOdu0rO5l0yvu0pStMOk5qD4urLxdL4utKjGPZCcm+5W+LpRZ1ZeLpRZ0xEzUyOlpHSKesLp9kkoD2LAaoWb5yDwBK3LJA0VOWZ6hiuJrOcrOhhV4zlesMA8bnp6WT8xr66qB4sre0tvvc8/Sc53eSf3TfFl2YKopGBvkyWkYvlD938oQpmloqTO+7+UIUX3ENs0HIb9VvuC9hApFkh+TZ9Vv5QvcQK4CEIU8QqYIE8QIEQxCui6EtfzdjegEdww96xIgWi1ekJbd83LqP+FYNdDdBPwatNKpUbOy2qjCFzXWKKtpkPEg+yFtYWuNacFktKQfLPrx/YLNof8j+xdqVUf3KcQJ2wU0QpwhXXOeQRAn7BTRCvK2xPEZMYqeqtBvdTfRADtCG7a4/rx+8LpGuQrYwOMjAeoVP7Lkug7SYpmGYmgkadoalpF4HF27tXVNZtIRPszLsjCL9cHNP0XcD0qh+9E/gw863eob/AJsRwkd6w0/usBaZhVbfUS0AWc4gfKOr+FqeX2iirKfT/wDUWn64HsNTX46M6rS31s/7XlrbpSFlpmrIzlFhpeFSdmwZDqVWdYgbC6GJj3vMweDcLWAANFamhOWQB7E3yl+wqI+xS7BSNHaHmZEZJmGMOcA1pFCcCS67uGX+BSNirE7BqiAIE4QqdsE5tnrgMzgOsobSVsEr4RYatWW6HP48kf53qfpq0XYXAZu5I7ed6q9697NEI2NaN2ap9IS7R/QMB+5/zguRhj1s259u50cj6WPaUuwTtgp2wTtguwc0xGm46Tu6mfkahSdYIvnD+pn5GoVb7jPexQ/Js+oz8oUjYp9gj+Sj+oz8oUnZK0REEKcIVK2ScIkARhCrnViMbXHL/wCqCI17QyXMepZ9Um8Totwupo2mj3gOp5wpVZvWTR1194bzQ9e5etl0rTrCbpS3bQU4lcbTtwyx+50MsVKLf6FIIU4RL3dFUEdBzy7ablgfKySIyMIpMNlHdJrekaXxk9xZ13Qd69A5JHKN0IlN0Uyko7f5XjDCQ0A5gAHGuIFDic+te9ncA9uIz49BUZ+1ko90auzaGhk58bHdNKO7xQpbTqRZHZxeuvvqsjb9Pz+NFkMhjbHdGABvOIDiXVBwxpToW10DpkzsIkoJGUDqYBwOTgN3+cVlSlGNlk2nIqX+D6x7o6fh+Fe9n1HsrcLn5fhWhLVgNL61zSzObZnXImktvNpeeRgXVOQ4Af8Awjvk+GJtJGvs+qdlblEO0n3DBTtjFA0uusja0Yuo1oA6SqnVLSr5WObKbzmUN7AEtPGm8EetVevdqLpGRV5LW7Qji4khteoB3epU29rKyZrG9skLXMcHNLgQQagijsis09oaKniB2uIaPWQvQ2hzbA24W1E7hy63QCwnGmSzOl9JySQluBfVpbsQ9xqD9IjADrO4KUJKKok+TStYDWmNDQ9BwND3hSdGwi8XHJuA+tvP7d6zWre3jiDXtF50jnOc4OJq81JDhVpPQStM+YQxknmsGPST+6y6rNa2R+TTp4c7mSLVNhQZlQhEoU2sUbLm1vM2husJGBIFTnTDpVnDI11bpBIzGRHWDiFp08IwhSKss3OVnlsk4RKU2JO2S0FVGA1kZ85f1M/Tahe+s7PnT+qP9NiFWwJujovkY/s4/wAgUrZI0bH8jF9nH+RqkXFcRPARrPaR14ssP0nPNSPk21BpgaONARUUqCUzWzS0mwkEIdcLXNMjbrhQijsRWnJrhgVzOwRRNcfGA8s3GOhyOJNSKilMAQqnk8ElE6NYtfo5pLrIXltAQ8uY0Y0pW9SmfE9qtv8AXGGoO/K7Vxr01AHcSqHRz2MqyxlshAFWBwGGHOgzIyxqc1Js8x2jWyhsWPK2Zug76PwI6Od2LPPLJpk1Hk1VliJyVlbNGERBw3ioO/A9qsdHwxNhrVpqTvHABMtmkYY4yZJGNb/c4N7qrkX6uDpJKuTB2zS5rRstw5XHAXh94VHfd6lidK2OR9r2tx5xjcb1GucW0xADqkUAxBWvtVibaJXPjDg00o5wIjd01wI699FBt73WW5ec0tff/wBujhyQK1GW/eurGTa5Oa1THSaVJxF6L+04+0OX3jtUnQ1rc60xlwDsT8pRtRyTheGOPSvCxWbaNqYnAEAh5u3RnkCQDhTMqdZLA5kjXtcJLhrcZSpBBBoDQb91clMSJtstA8bl6Sz9Nq1mqk3zn60bt9cqH9lh7TM11qcQcDczBBHJAILTiDhkVrdUnjxsUP0H/srP9P2E/cbXSM5ZDI7e2N7h1hpIXLNH4Mb1BdI1hJNlmpmYpPyFcus9oyHABRwPhhNG/wBR8XSH+1o7yf4VPrlP88eODYwOq7X9yrXwfPrtv+P/AN1n9eZLtudjzo4zTPe9uX3QpX6yNcHtZw02B18Ehs4NAaHFgAx3YlQdiALzPkaY3pMST/a441+q1UultNz2aINjwZMThhU3aNOBHJ5wPYFas0dGGjxhzjIeU65UEk4m8ZBTo5I3BVNcsnZI0fNek/3NqaUDv2DjiR106l76ckkaQ1pdEKVvilCThQY3j92uakWCzRtFYLrRudILr+x76tr9UjqS6bbLQUjMzyRQ3GlpA3bXN3Us3T9e4t6no2lCNHtmIc+JtpkGIIo2Rp4gHlPPTdVgyBzQMW2ahFGSNvu6/pPGe9rVMjZdZSR3i7jm1l15NTkblHDDcXdi9mQFwAiZ4w0UFXm+W9FwUdH2misKrPWx2zENdjXASClxxzpg51D1mvQFPuLwDHtLRW5jR8QcwtaKEg3WZDdQioNMSpYWrG21yCMBrS353J1R/psQvTWr+rk6o/0mITYi00a35CL7KP8AI1OtEzQCCRiCO9QLI8mGLH/xx/kaodsJCvogQX2VrxV73EirRGzCgwx4NaegGtFnLbqjJ/uwACOtbry1rSaUN1xpU8QOCm2+ZwNQaEb0kmskjnVlAfQBo6GtFABwAG5ZHjlF+knZkzBLEXAwPbeyLCRdzBuOGVf8C9BpWaJha4Sxl2b3AlxIyIDxgONCD00wW3ZrjExrWxsMZpy3it9zjmA7G60ZUFOJqpGjdcIGE3nuu5lhLXNkO5pa9pbjxIw60m38oLMLZtPTvbdbfyAvBwrhhyC4epXmixbQytbPFiKPldC6QdLXOY9za8AVqJtabNIAYY9lmHCO6Qd9b9L+/mk0XlZtIhpvMZIOmlR2gsII6Cq3JeEStiWFt8VtM+0fhQsabg63uJd3MCXSGp8072OAa2NoJLhU1acybxr6grO16yQiuwg2b60vgBpeKYuaLvyWIrRtOd0KsGmiHXg197O9fde/Fmo70vlCp+CawNADZXCUNAa26264ACjRtMNwH0SrKPRooCwCP7cXSfqvdyT2NavG0a4gAhkQLw0DxjKQvzJrdrdzFedQA13KldrA4mpjqTmbziT1klPqx8oKl4NNbNGMqPGQZfN5NWn6kzsQPqBe+jdDtDg+Ha2fnAP2m0YQdx21ajqKotHa6mFpAhvEkYOcTHQUPMyLuncE+264Bz77Y3YgGjnOJad7akZcOghS6sfIqka6SzyFjht3S1BBaxrA4gim8A9zSsRo3RU/jBY+I7EOdRgNJjndrQVG6vUpEWuFXAOjIBIBNThU4nm7lZv8ITXC4YnbMi7WrtpQHAl30vqnDghZEuzHyy60do+KGt17oi6l5t4uOFaVc003nOmaS3cggthY4ZCR4D69F9vuNVlfKhtf9o4YVvHdwwUuya5ujBMcXLOFSXEBuGQ4145UUeor7ipkzSmrsVoLHWt8jC08lhN4UNK0Y2haMBgfWpD7LK2jYW3mk4PLtuDTHEvF1nHmtVJbNOvJvCJgLgHGt48o87N2Vce1Ofrw6BgAaxrP/JRoBkJBq0VrgK4d6g80bqx7JeC82MZcC8GSTeYibmWRqeVj5t0cCpOymBGzc0NcaC5yBUbnA41p5xPWuaT66Wh/Edbj7hReXlLaiws2lGuNSABWtKYE1IwVmxsVHUZTZW3tpdklYxzzco1jqU5JoQCccwBXpVe3Wh1QGMayPHktwrUUxp/C5vC95cC5xcekkrX6OiLgFdHEvkRe6OdQdeZ3lXETaqu0fZCr6zWZW8IkjnGtjPncnVH+kxCl64RfPZOqP9JiFAQ/R9nrBF9nH+RqZadH1VhotnyEX2UX6bVLES0EDEW7QhO5Udo0S4bl1M2UHcvGTRDHbkmhnI5dHdCjv0autS6sRu3KO7UxhUXEe45bDZnMNWGh9R6wrezaclaKFrT1VHqNVuPIZvFJ5CtVE8EZdyam0Yz/AFapq5h9R604aSb5ru4fytl5Ct4pfIVvFUPQwZLqsxh0k3zXdw/lJ/qDfNd3D+VszqM3ikOooS+hgPrMxbtIN813q/lINIjzXez/ACtidRU06iqP0EA6zMiNJDzXdw/lPbpIea/uH8rUnUYpPIdyPoID6zM43STfNd7P8r0/1bgw9pH7LQDUhye3Uhya0GMXWZmJdKyOw5I6hU95UN8ZcauJJ6Vu4tQ3HcVYWfwdu3gDrV8NPCHZEHNs5s2y9CkQ6Oe40DSuq2bwfRjnHuVzY9W4Y+a0K7hEbObaF1PeSHPC2tg1fpuWkZZWjIL2DUWBAs2jQ1S2wgL2ohRsVnL9ch89l/4/0mIS65f1sv8Ax/pMQkItND2f5vD9lF+m1ThZVW6I1jsws8IMoBEUQPIkzEbQRzVOGs9l9KPwS/Ar7HRIFmXo2zKKNZ7L6Ufgl+BPGtNl9MPwS/AlYUShZl6Ns6hDWmy+mH4JfgT261WX0w/BL8CVjJ7YF6CFV41ssnph+CX4E7yssnph+CX4ErAsREE8Qjgqzytsnph+CX4E4a3WT0w/BL8CVgWXizeAR4q3gFXeV9k9MPwS/Al8r7J6b2JfgSsLLDxNvmhHiTOCr/K+yem9iX4Eg1vsvph+CX4EWFll4gzzUosLPNCrvLCyel9iX4UvljZPS+xL8KLFZZtsjR9EL0EQGQCqPLGyel9iX4UeWNk9L7EnwpBZcUShU3ljZPS+xL8KXyxsnpfYk+FAFzRCpvLGyel9iT4UeWNk9L7EnwoEXVEKl8sbJ6X2JPhS+WVk9L7EnwpAXSFTeWVk9L7Enwo8srJ6X2JPhQBidcv66X/j/SYlUDWzTsL7ZI5slQblOS/0bB5qEg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1625" y="-1638300"/>
            <a:ext cx="3295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98310" name="Picture 6" descr="http://www.nicholasroukes.com/images/portf/Tom_Ripp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41731"/>
            <a:ext cx="5489575" cy="62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http://www.hardpresseditions.com/winkfield/wink_voyage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57200"/>
            <a:ext cx="4800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0" name="Picture 6" descr="http://www.nicholasroukes.com/images/portf/TrevorWStudent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781800" cy="551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5093"/>
          <a:stretch/>
        </p:blipFill>
        <p:spPr bwMode="auto">
          <a:xfrm>
            <a:off x="647903" y="2481617"/>
            <a:ext cx="2150233" cy="229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2" t="11096" r="10461" b="17710"/>
          <a:stretch/>
        </p:blipFill>
        <p:spPr bwMode="auto">
          <a:xfrm>
            <a:off x="2915861" y="2481617"/>
            <a:ext cx="1596788" cy="216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5155"/>
            <a:ext cx="4284049" cy="211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46" y="1653304"/>
            <a:ext cx="871640" cy="111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28" y="272472"/>
            <a:ext cx="867975" cy="12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46" y="272472"/>
            <a:ext cx="867976" cy="12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8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r="46742"/>
          <a:stretch/>
        </p:blipFill>
        <p:spPr bwMode="auto">
          <a:xfrm rot="5400000" flipV="1">
            <a:off x="5693890" y="2129431"/>
            <a:ext cx="907878" cy="2435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0" name="Picture 1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r="10180"/>
          <a:stretch/>
        </p:blipFill>
        <p:spPr bwMode="auto">
          <a:xfrm>
            <a:off x="5929428" y="1639307"/>
            <a:ext cx="867976" cy="112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76620" r="59067" b="4003"/>
          <a:stretch/>
        </p:blipFill>
        <p:spPr bwMode="auto">
          <a:xfrm flipV="1">
            <a:off x="6919620" y="245155"/>
            <a:ext cx="1949930" cy="250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-Up Arrow 1"/>
          <p:cNvSpPr/>
          <p:nvPr/>
        </p:nvSpPr>
        <p:spPr>
          <a:xfrm>
            <a:off x="7436762" y="2893174"/>
            <a:ext cx="624073" cy="368926"/>
          </a:xfrm>
          <a:prstGeom prst="leftUp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26379" y="245155"/>
            <a:ext cx="11876" cy="446972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5684" y="434554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Garamond" pitchFamily="18" charset="0"/>
              </a:rPr>
              <a:t>A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0146" y="43455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9607" y="4022377"/>
            <a:ext cx="350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Garamond" pitchFamily="18" charset="0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Garamond" pitchFamily="18" charset="0"/>
              </a:rPr>
              <a:t>: Works by African American Artist Willie Cole. </a:t>
            </a:r>
            <a:r>
              <a:rPr lang="en-US" sz="1100" b="1" dirty="0">
                <a:solidFill>
                  <a:prstClr val="black"/>
                </a:solidFill>
                <a:latin typeface="Garamond" pitchFamily="18" charset="0"/>
              </a:rPr>
              <a:t>B</a:t>
            </a:r>
            <a:r>
              <a:rPr lang="en-US" sz="1100" dirty="0">
                <a:solidFill>
                  <a:prstClr val="black"/>
                </a:solidFill>
                <a:latin typeface="Garamond" pitchFamily="18" charset="0"/>
              </a:rPr>
              <a:t>: Source imagery used by Cole in his work, including African masks, irons  used for clothes (a symbol of labor), and  diagrams showing how to load African slaves into slave ships</a:t>
            </a:r>
            <a:endParaRPr lang="en-US" sz="1100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542" y="4943142"/>
            <a:ext cx="8495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Garamond" pitchFamily="18" charset="0"/>
              </a:rPr>
              <a:t>44. Compare the artwork in A to the source imagery used to create it in B. Cole’s artwork is based on both metaphors and visual analogies to his source material. Write a short essay that addresses that includes the following: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Garamond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Garamond" pitchFamily="18" charset="0"/>
              </a:rPr>
              <a:t>A. </a:t>
            </a:r>
            <a:r>
              <a:rPr lang="en-US" sz="1400" dirty="0">
                <a:solidFill>
                  <a:prstClr val="black"/>
                </a:solidFill>
                <a:latin typeface="Garamond" pitchFamily="18" charset="0"/>
              </a:rPr>
              <a:t>Describe the </a:t>
            </a:r>
            <a:r>
              <a:rPr lang="en-US" sz="1400" u="sng" dirty="0">
                <a:solidFill>
                  <a:prstClr val="black"/>
                </a:solidFill>
                <a:latin typeface="Garamond" pitchFamily="18" charset="0"/>
              </a:rPr>
              <a:t>visual</a:t>
            </a:r>
            <a:r>
              <a:rPr lang="en-US" sz="1400" dirty="0">
                <a:solidFill>
                  <a:prstClr val="black"/>
                </a:solidFill>
                <a:latin typeface="Garamond" pitchFamily="18" charset="0"/>
              </a:rPr>
              <a:t> (structural) analogy between Cole’s use of the iron image and African masks.</a:t>
            </a:r>
            <a:endParaRPr lang="en-US" sz="1400" dirty="0">
              <a:solidFill>
                <a:prstClr val="black"/>
              </a:solidFill>
              <a:latin typeface="Garamond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Garamond" pitchFamily="18" charset="0"/>
              </a:rPr>
              <a:t>B. Describe the </a:t>
            </a:r>
            <a:r>
              <a:rPr lang="en-US" sz="1400" u="sng" dirty="0">
                <a:solidFill>
                  <a:prstClr val="black"/>
                </a:solidFill>
                <a:latin typeface="Garamond" pitchFamily="18" charset="0"/>
              </a:rPr>
              <a:t>functional</a:t>
            </a:r>
            <a:r>
              <a:rPr lang="en-US" sz="1400" dirty="0">
                <a:solidFill>
                  <a:prstClr val="black"/>
                </a:solidFill>
                <a:latin typeface="Garamond" pitchFamily="18" charset="0"/>
              </a:rPr>
              <a:t> analogy </a:t>
            </a:r>
            <a:r>
              <a:rPr lang="en-US" sz="1400" dirty="0">
                <a:solidFill>
                  <a:prstClr val="black"/>
                </a:solidFill>
                <a:latin typeface="Garamond" pitchFamily="18" charset="0"/>
              </a:rPr>
              <a:t>between Cole’s use of the iron image and </a:t>
            </a:r>
            <a:r>
              <a:rPr lang="en-US" sz="1400" dirty="0">
                <a:solidFill>
                  <a:prstClr val="black"/>
                </a:solidFill>
                <a:latin typeface="Garamond" pitchFamily="18" charset="0"/>
              </a:rPr>
              <a:t>the function of an iron.</a:t>
            </a:r>
            <a:endParaRPr lang="en-US" sz="1400" dirty="0">
              <a:solidFill>
                <a:prstClr val="black"/>
              </a:solidFill>
              <a:latin typeface="Garamond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Garamond" pitchFamily="18" charset="0"/>
              </a:rPr>
              <a:t>C</a:t>
            </a:r>
            <a:r>
              <a:rPr lang="en-US" sz="1400" dirty="0">
                <a:solidFill>
                  <a:prstClr val="black"/>
                </a:solidFill>
                <a:latin typeface="Garamond" pitchFamily="18" charset="0"/>
              </a:rPr>
              <a:t>. </a:t>
            </a:r>
            <a:r>
              <a:rPr lang="en-US" sz="1400" dirty="0">
                <a:solidFill>
                  <a:prstClr val="black"/>
                </a:solidFill>
                <a:latin typeface="Garamond" pitchFamily="18" charset="0"/>
              </a:rPr>
              <a:t>Describe the visual and functional analogy between Cole’s use of the iron and the shape and function of slave ships.</a:t>
            </a:r>
            <a:endParaRPr lang="en-US" sz="1400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522</Words>
  <Application>Microsoft Office PowerPoint</Application>
  <PresentationFormat>On-screen Show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1_Default Design</vt:lpstr>
      <vt:lpstr>1_Office Theme</vt:lpstr>
      <vt:lpstr>Visual Analogy and Metaphor</vt:lpstr>
      <vt:lpstr>Visual Analogy    </vt:lpstr>
      <vt:lpstr>PowerPoint Presentation</vt:lpstr>
      <vt:lpstr>Visual Analogy</vt:lpstr>
      <vt:lpstr>Visual Analogy</vt:lpstr>
      <vt:lpstr>Visual Analogy (weak) and Metaphor (strong)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Analogy and Metaphor</dc:title>
  <dc:creator>Raymond E Veon 7</dc:creator>
  <cp:lastModifiedBy>Raymond E Veon 7</cp:lastModifiedBy>
  <cp:revision>1</cp:revision>
  <dcterms:created xsi:type="dcterms:W3CDTF">2013-10-24T01:58:13Z</dcterms:created>
  <dcterms:modified xsi:type="dcterms:W3CDTF">2013-10-24T01:59:34Z</dcterms:modified>
</cp:coreProperties>
</file>