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81" r:id="rId2"/>
    <p:sldId id="280" r:id="rId3"/>
    <p:sldId id="282" r:id="rId4"/>
    <p:sldId id="283" r:id="rId5"/>
    <p:sldId id="276" r:id="rId6"/>
    <p:sldId id="272" r:id="rId7"/>
    <p:sldId id="274" r:id="rId8"/>
    <p:sldId id="275" r:id="rId9"/>
    <p:sldId id="261" r:id="rId10"/>
    <p:sldId id="259" r:id="rId11"/>
    <p:sldId id="269" r:id="rId12"/>
    <p:sldId id="270"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18BBC-6182-4134-B2E2-562A3A9AA090}"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90B11-5E84-4EA1-A3BD-FFFAA1BE5779}" type="slidenum">
              <a:rPr lang="en-US" smtClean="0"/>
              <a:t>‹#›</a:t>
            </a:fld>
            <a:endParaRPr lang="en-US"/>
          </a:p>
        </p:txBody>
      </p:sp>
    </p:spTree>
    <p:extLst>
      <p:ext uri="{BB962C8B-B14F-4D97-AF65-F5344CB8AC3E}">
        <p14:creationId xmlns:p14="http://schemas.microsoft.com/office/powerpoint/2010/main" val="210800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18BBC-6182-4134-B2E2-562A3A9AA090}"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90B11-5E84-4EA1-A3BD-FFFAA1BE5779}" type="slidenum">
              <a:rPr lang="en-US" smtClean="0"/>
              <a:t>‹#›</a:t>
            </a:fld>
            <a:endParaRPr lang="en-US"/>
          </a:p>
        </p:txBody>
      </p:sp>
    </p:spTree>
    <p:extLst>
      <p:ext uri="{BB962C8B-B14F-4D97-AF65-F5344CB8AC3E}">
        <p14:creationId xmlns:p14="http://schemas.microsoft.com/office/powerpoint/2010/main" val="196412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18BBC-6182-4134-B2E2-562A3A9AA090}"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90B11-5E84-4EA1-A3BD-FFFAA1BE5779}" type="slidenum">
              <a:rPr lang="en-US" smtClean="0"/>
              <a:t>‹#›</a:t>
            </a:fld>
            <a:endParaRPr lang="en-US"/>
          </a:p>
        </p:txBody>
      </p:sp>
    </p:spTree>
    <p:extLst>
      <p:ext uri="{BB962C8B-B14F-4D97-AF65-F5344CB8AC3E}">
        <p14:creationId xmlns:p14="http://schemas.microsoft.com/office/powerpoint/2010/main" val="117619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18BBC-6182-4134-B2E2-562A3A9AA090}"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90B11-5E84-4EA1-A3BD-FFFAA1BE5779}" type="slidenum">
              <a:rPr lang="en-US" smtClean="0"/>
              <a:t>‹#›</a:t>
            </a:fld>
            <a:endParaRPr lang="en-US"/>
          </a:p>
        </p:txBody>
      </p:sp>
    </p:spTree>
    <p:extLst>
      <p:ext uri="{BB962C8B-B14F-4D97-AF65-F5344CB8AC3E}">
        <p14:creationId xmlns:p14="http://schemas.microsoft.com/office/powerpoint/2010/main" val="318252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18BBC-6182-4134-B2E2-562A3A9AA090}" type="datetimeFigureOut">
              <a:rPr lang="en-US" smtClean="0"/>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90B11-5E84-4EA1-A3BD-FFFAA1BE5779}" type="slidenum">
              <a:rPr lang="en-US" smtClean="0"/>
              <a:t>‹#›</a:t>
            </a:fld>
            <a:endParaRPr lang="en-US"/>
          </a:p>
        </p:txBody>
      </p:sp>
    </p:spTree>
    <p:extLst>
      <p:ext uri="{BB962C8B-B14F-4D97-AF65-F5344CB8AC3E}">
        <p14:creationId xmlns:p14="http://schemas.microsoft.com/office/powerpoint/2010/main" val="324120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18BBC-6182-4134-B2E2-562A3A9AA090}"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90B11-5E84-4EA1-A3BD-FFFAA1BE5779}" type="slidenum">
              <a:rPr lang="en-US" smtClean="0"/>
              <a:t>‹#›</a:t>
            </a:fld>
            <a:endParaRPr lang="en-US"/>
          </a:p>
        </p:txBody>
      </p:sp>
    </p:spTree>
    <p:extLst>
      <p:ext uri="{BB962C8B-B14F-4D97-AF65-F5344CB8AC3E}">
        <p14:creationId xmlns:p14="http://schemas.microsoft.com/office/powerpoint/2010/main" val="211624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18BBC-6182-4134-B2E2-562A3A9AA090}" type="datetimeFigureOut">
              <a:rPr lang="en-US" smtClean="0"/>
              <a:t>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90B11-5E84-4EA1-A3BD-FFFAA1BE5779}" type="slidenum">
              <a:rPr lang="en-US" smtClean="0"/>
              <a:t>‹#›</a:t>
            </a:fld>
            <a:endParaRPr lang="en-US"/>
          </a:p>
        </p:txBody>
      </p:sp>
    </p:spTree>
    <p:extLst>
      <p:ext uri="{BB962C8B-B14F-4D97-AF65-F5344CB8AC3E}">
        <p14:creationId xmlns:p14="http://schemas.microsoft.com/office/powerpoint/2010/main" val="316690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18BBC-6182-4134-B2E2-562A3A9AA090}" type="datetimeFigureOut">
              <a:rPr lang="en-US" smtClean="0"/>
              <a:t>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90B11-5E84-4EA1-A3BD-FFFAA1BE5779}" type="slidenum">
              <a:rPr lang="en-US" smtClean="0"/>
              <a:t>‹#›</a:t>
            </a:fld>
            <a:endParaRPr lang="en-US"/>
          </a:p>
        </p:txBody>
      </p:sp>
    </p:spTree>
    <p:extLst>
      <p:ext uri="{BB962C8B-B14F-4D97-AF65-F5344CB8AC3E}">
        <p14:creationId xmlns:p14="http://schemas.microsoft.com/office/powerpoint/2010/main" val="14785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18BBC-6182-4134-B2E2-562A3A9AA090}" type="datetimeFigureOut">
              <a:rPr lang="en-US" smtClean="0"/>
              <a:t>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90B11-5E84-4EA1-A3BD-FFFAA1BE5779}" type="slidenum">
              <a:rPr lang="en-US" smtClean="0"/>
              <a:t>‹#›</a:t>
            </a:fld>
            <a:endParaRPr lang="en-US"/>
          </a:p>
        </p:txBody>
      </p:sp>
    </p:spTree>
    <p:extLst>
      <p:ext uri="{BB962C8B-B14F-4D97-AF65-F5344CB8AC3E}">
        <p14:creationId xmlns:p14="http://schemas.microsoft.com/office/powerpoint/2010/main" val="156584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18BBC-6182-4134-B2E2-562A3A9AA090}"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90B11-5E84-4EA1-A3BD-FFFAA1BE5779}" type="slidenum">
              <a:rPr lang="en-US" smtClean="0"/>
              <a:t>‹#›</a:t>
            </a:fld>
            <a:endParaRPr lang="en-US"/>
          </a:p>
        </p:txBody>
      </p:sp>
    </p:spTree>
    <p:extLst>
      <p:ext uri="{BB962C8B-B14F-4D97-AF65-F5344CB8AC3E}">
        <p14:creationId xmlns:p14="http://schemas.microsoft.com/office/powerpoint/2010/main" val="5203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18BBC-6182-4134-B2E2-562A3A9AA090}" type="datetimeFigureOut">
              <a:rPr lang="en-US" smtClean="0"/>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90B11-5E84-4EA1-A3BD-FFFAA1BE5779}" type="slidenum">
              <a:rPr lang="en-US" smtClean="0"/>
              <a:t>‹#›</a:t>
            </a:fld>
            <a:endParaRPr lang="en-US"/>
          </a:p>
        </p:txBody>
      </p:sp>
    </p:spTree>
    <p:extLst>
      <p:ext uri="{BB962C8B-B14F-4D97-AF65-F5344CB8AC3E}">
        <p14:creationId xmlns:p14="http://schemas.microsoft.com/office/powerpoint/2010/main" val="254117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18BBC-6182-4134-B2E2-562A3A9AA090}" type="datetimeFigureOut">
              <a:rPr lang="en-US" smtClean="0"/>
              <a:t>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90B11-5E84-4EA1-A3BD-FFFAA1BE5779}" type="slidenum">
              <a:rPr lang="en-US" smtClean="0"/>
              <a:t>‹#›</a:t>
            </a:fld>
            <a:endParaRPr lang="en-US"/>
          </a:p>
        </p:txBody>
      </p:sp>
    </p:spTree>
    <p:extLst>
      <p:ext uri="{BB962C8B-B14F-4D97-AF65-F5344CB8AC3E}">
        <p14:creationId xmlns:p14="http://schemas.microsoft.com/office/powerpoint/2010/main" val="1321995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172450" cy="3204865"/>
          </a:xfrm>
        </p:spPr>
        <p:txBody>
          <a:bodyPr>
            <a:normAutofit fontScale="90000"/>
          </a:bodyPr>
          <a:lstStyle/>
          <a:p>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Cambria"/>
                <a:cs typeface="Times New Roman"/>
              </a:rPr>
              <a:t>THE VISUAL LANGUAGE OF ART – HOW ART COMMUNICATES TO US</a:t>
            </a:r>
            <a:b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Cambria"/>
                <a:cs typeface="Times New Roman"/>
              </a:rPr>
            </a:b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Cambria"/>
                <a:cs typeface="Times New Roman"/>
              </a:rPr>
              <a:t>(Art and its Appearance)</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Cambria"/>
                <a:cs typeface="Times New Roman"/>
              </a:rPr>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Cambria"/>
                <a:cs typeface="Times New Roman"/>
              </a:rPr>
            </a:b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4191000"/>
            <a:ext cx="8229600" cy="2057400"/>
          </a:xfrm>
        </p:spPr>
        <p:txBody>
          <a:bodyPr>
            <a:noAutofit/>
          </a:bodyPr>
          <a:lstStyle/>
          <a:p>
            <a:pPr marL="0" indent="0" algn="ctr">
              <a:buNone/>
            </a:pPr>
            <a:r>
              <a:rPr lang="en-US" sz="7200" dirty="0" smtClean="0">
                <a:solidFill>
                  <a:schemeClr val="accent6">
                    <a:lumMod val="75000"/>
                  </a:schemeClr>
                </a:solidFill>
                <a:latin typeface="Aharoni" pitchFamily="2" charset="-79"/>
                <a:cs typeface="Aharoni" pitchFamily="2" charset="-79"/>
              </a:rPr>
              <a:t>The Three Languages of Art</a:t>
            </a:r>
            <a:endParaRPr lang="en-US" sz="7200" dirty="0">
              <a:solidFill>
                <a:schemeClr val="accent6">
                  <a:lumMod val="75000"/>
                </a:schemeClr>
              </a:solidFill>
              <a:latin typeface="Aharoni" pitchFamily="2" charset="-79"/>
              <a:cs typeface="Aharoni" pitchFamily="2" charset="-79"/>
            </a:endParaRPr>
          </a:p>
        </p:txBody>
      </p:sp>
    </p:spTree>
    <p:extLst>
      <p:ext uri="{BB962C8B-B14F-4D97-AF65-F5344CB8AC3E}">
        <p14:creationId xmlns:p14="http://schemas.microsoft.com/office/powerpoint/2010/main" val="283003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9773"/>
            <a:ext cx="8458200" cy="602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6324600"/>
            <a:ext cx="1981200" cy="369332"/>
          </a:xfrm>
          <a:prstGeom prst="rect">
            <a:avLst/>
          </a:prstGeom>
          <a:noFill/>
        </p:spPr>
        <p:txBody>
          <a:bodyPr wrap="square" rtlCol="0">
            <a:spAutoFit/>
          </a:bodyPr>
          <a:lstStyle/>
          <a:p>
            <a:r>
              <a:rPr lang="en-US" dirty="0" smtClean="0"/>
              <a:t>Representational</a:t>
            </a:r>
            <a:endParaRPr lang="en-US" dirty="0"/>
          </a:p>
        </p:txBody>
      </p:sp>
      <p:sp>
        <p:nvSpPr>
          <p:cNvPr id="5" name="TextBox 4"/>
          <p:cNvSpPr txBox="1"/>
          <p:nvPr/>
        </p:nvSpPr>
        <p:spPr>
          <a:xfrm>
            <a:off x="4225636" y="6317673"/>
            <a:ext cx="2286000" cy="369332"/>
          </a:xfrm>
          <a:prstGeom prst="rect">
            <a:avLst/>
          </a:prstGeom>
          <a:noFill/>
        </p:spPr>
        <p:txBody>
          <a:bodyPr wrap="square" rtlCol="0">
            <a:spAutoFit/>
          </a:bodyPr>
          <a:lstStyle/>
          <a:p>
            <a:r>
              <a:rPr lang="en-US" dirty="0" smtClean="0"/>
              <a:t>Abstract</a:t>
            </a:r>
            <a:endParaRPr lang="en-US" dirty="0"/>
          </a:p>
        </p:txBody>
      </p:sp>
      <p:sp>
        <p:nvSpPr>
          <p:cNvPr id="6" name="TextBox 5"/>
          <p:cNvSpPr txBox="1"/>
          <p:nvPr/>
        </p:nvSpPr>
        <p:spPr>
          <a:xfrm>
            <a:off x="6477000" y="6324600"/>
            <a:ext cx="2286000" cy="369332"/>
          </a:xfrm>
          <a:prstGeom prst="rect">
            <a:avLst/>
          </a:prstGeom>
          <a:noFill/>
        </p:spPr>
        <p:txBody>
          <a:bodyPr wrap="square" rtlCol="0">
            <a:spAutoFit/>
          </a:bodyPr>
          <a:lstStyle/>
          <a:p>
            <a:r>
              <a:rPr lang="en-US" dirty="0" smtClean="0"/>
              <a:t>Non-Representational</a:t>
            </a:r>
            <a:endParaRPr lang="en-US" dirty="0"/>
          </a:p>
        </p:txBody>
      </p:sp>
    </p:spTree>
    <p:extLst>
      <p:ext uri="{BB962C8B-B14F-4D97-AF65-F5344CB8AC3E}">
        <p14:creationId xmlns:p14="http://schemas.microsoft.com/office/powerpoint/2010/main" val="242149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4662488"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21036" y="5029200"/>
            <a:ext cx="2971800" cy="923330"/>
          </a:xfrm>
          <a:prstGeom prst="rect">
            <a:avLst/>
          </a:prstGeom>
          <a:noFill/>
        </p:spPr>
        <p:txBody>
          <a:bodyPr wrap="square" rtlCol="0">
            <a:spAutoFit/>
          </a:bodyPr>
          <a:lstStyle/>
          <a:p>
            <a:r>
              <a:rPr lang="en-US" b="1" dirty="0"/>
              <a:t>Henry </a:t>
            </a:r>
            <a:r>
              <a:rPr lang="en-US" b="1" dirty="0" err="1"/>
              <a:t>Ossawa</a:t>
            </a:r>
            <a:r>
              <a:rPr lang="en-US" b="1" dirty="0"/>
              <a:t> Tanner  </a:t>
            </a:r>
            <a:r>
              <a:rPr lang="en-US" b="1" i="1" dirty="0"/>
              <a:t>The Banjo Lesson</a:t>
            </a:r>
            <a:r>
              <a:rPr lang="en-US" b="1" dirty="0"/>
              <a:t>, 1893 – </a:t>
            </a:r>
          </a:p>
          <a:p>
            <a:endParaRPr lang="en-US" b="1" dirty="0"/>
          </a:p>
        </p:txBody>
      </p:sp>
      <p:sp>
        <p:nvSpPr>
          <p:cNvPr id="2" name="Rectangle 1"/>
          <p:cNvSpPr/>
          <p:nvPr/>
        </p:nvSpPr>
        <p:spPr>
          <a:xfrm>
            <a:off x="5521036" y="1066800"/>
            <a:ext cx="2944091" cy="954107"/>
          </a:xfrm>
          <a:prstGeom prst="rect">
            <a:avLst/>
          </a:prstGeom>
        </p:spPr>
        <p:txBody>
          <a:bodyPr wrap="square">
            <a:spAutoFit/>
          </a:bodyPr>
          <a:lstStyle/>
          <a:p>
            <a:r>
              <a:rPr lang="en-US" sz="2800" dirty="0"/>
              <a:t>What type of Art is This?</a:t>
            </a:r>
          </a:p>
        </p:txBody>
      </p:sp>
    </p:spTree>
    <p:extLst>
      <p:ext uri="{BB962C8B-B14F-4D97-AF65-F5344CB8AC3E}">
        <p14:creationId xmlns:p14="http://schemas.microsoft.com/office/powerpoint/2010/main" val="3727172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81534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52400"/>
            <a:ext cx="7010400" cy="461665"/>
          </a:xfrm>
          <a:prstGeom prst="rect">
            <a:avLst/>
          </a:prstGeom>
          <a:noFill/>
        </p:spPr>
        <p:txBody>
          <a:bodyPr wrap="square" rtlCol="0">
            <a:spAutoFit/>
          </a:bodyPr>
          <a:lstStyle/>
          <a:p>
            <a:r>
              <a:rPr lang="en-US" sz="2400" b="1" dirty="0"/>
              <a:t>What type of Art is This?</a:t>
            </a:r>
            <a:endParaRPr lang="en-US" sz="2400" dirty="0"/>
          </a:p>
        </p:txBody>
      </p:sp>
    </p:spTree>
    <p:extLst>
      <p:ext uri="{BB962C8B-B14F-4D97-AF65-F5344CB8AC3E}">
        <p14:creationId xmlns:p14="http://schemas.microsoft.com/office/powerpoint/2010/main" val="247534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739192"/>
            <a:ext cx="3810000" cy="1143000"/>
          </a:xfrm>
        </p:spPr>
        <p:txBody>
          <a:bodyPr>
            <a:noAutofit/>
          </a:bodyPr>
          <a:lstStyle/>
          <a:p>
            <a:r>
              <a:rPr lang="en-US" sz="3600" dirty="0" smtClean="0"/>
              <a:t>Abstract Painting of a Snail—</a:t>
            </a:r>
            <a:endParaRPr lang="en-US" sz="3600" dirty="0"/>
          </a:p>
        </p:txBody>
      </p:sp>
      <p:sp>
        <p:nvSpPr>
          <p:cNvPr id="7" name="Content Placeholder 6"/>
          <p:cNvSpPr>
            <a:spLocks noGrp="1"/>
          </p:cNvSpPr>
          <p:nvPr>
            <p:ph idx="1"/>
          </p:nvPr>
        </p:nvSpPr>
        <p:spPr>
          <a:xfrm>
            <a:off x="457200" y="2514600"/>
            <a:ext cx="8229600" cy="4525963"/>
          </a:xfrm>
        </p:spPr>
        <p:txBody>
          <a:bodyPr>
            <a:normAutofit fontScale="77500" lnSpcReduction="20000"/>
          </a:bodyPr>
          <a:lstStyle/>
          <a:p>
            <a:r>
              <a:rPr lang="en-US" dirty="0"/>
              <a:t>Paul Klee (18 December 1879 29 June 1940) was a Swiss painter of German nationality. His highly individual style was influenced by movements in art that included </a:t>
            </a:r>
            <a:r>
              <a:rPr lang="en-US" b="1" dirty="0"/>
              <a:t>expressionism</a:t>
            </a:r>
            <a:r>
              <a:rPr lang="en-US" dirty="0"/>
              <a:t>, </a:t>
            </a:r>
            <a:r>
              <a:rPr lang="en-US" b="1" dirty="0"/>
              <a:t>cubism</a:t>
            </a:r>
            <a:r>
              <a:rPr lang="en-US" dirty="0"/>
              <a:t>, and </a:t>
            </a:r>
            <a:r>
              <a:rPr lang="en-US" b="1" dirty="0"/>
              <a:t>surrealism</a:t>
            </a:r>
            <a:r>
              <a:rPr lang="en-US" dirty="0"/>
              <a:t>. He was, as well, a student of orientalism. Klee was a natural draftsman who experimented with and eventually mastered color theory, and wrote extensively about it. His works reflect his dry humor and his sometimes child-like perspective, his personal moods and beliefs, and his musicality. He and his friend, the Russian painter Wassily Kandinsky, both taught at the German Bauhaus school of art and architecture.</a:t>
            </a:r>
          </a:p>
          <a:p>
            <a:r>
              <a:rPr lang="en-US" dirty="0"/>
              <a:t>See this 3 min. video </a:t>
            </a:r>
            <a:r>
              <a:rPr lang="en-US" dirty="0" smtClean="0"/>
              <a:t>of Paul Klee’s work at:  </a:t>
            </a:r>
            <a:r>
              <a:rPr lang="en-US" b="1" dirty="0" smtClean="0"/>
              <a:t>http</a:t>
            </a:r>
            <a:r>
              <a:rPr lang="en-US" b="1" dirty="0"/>
              <a:t>://www.youtube.com/watch?v=CzkwPUR2onk</a:t>
            </a:r>
          </a:p>
          <a:p>
            <a:endParaRPr lang="en-US" dirty="0"/>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7200" y="110836"/>
            <a:ext cx="3886200" cy="239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35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391886"/>
            <a:ext cx="1005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54798"/>
            <a:ext cx="3810000" cy="547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990371"/>
            <a:ext cx="2590800" cy="361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2350967"/>
            <a:ext cx="4038600" cy="646331"/>
          </a:xfrm>
          <a:prstGeom prst="rect">
            <a:avLst/>
          </a:prstGeom>
          <a:noFill/>
        </p:spPr>
        <p:txBody>
          <a:bodyPr wrap="square" rtlCol="0">
            <a:spAutoFit/>
          </a:bodyPr>
          <a:lstStyle/>
          <a:p>
            <a:r>
              <a:rPr lang="en-US" b="1" dirty="0"/>
              <a:t>Henry </a:t>
            </a:r>
            <a:r>
              <a:rPr lang="en-US" b="1" dirty="0" err="1"/>
              <a:t>Ossawa</a:t>
            </a:r>
            <a:r>
              <a:rPr lang="en-US" b="1" dirty="0"/>
              <a:t> Tanner  </a:t>
            </a:r>
            <a:r>
              <a:rPr lang="en-US" b="1" i="1" dirty="0"/>
              <a:t>The Banjo Lesson</a:t>
            </a:r>
            <a:r>
              <a:rPr lang="en-US" b="1" dirty="0"/>
              <a:t>, </a:t>
            </a:r>
            <a:r>
              <a:rPr lang="en-US" b="1" dirty="0" smtClean="0"/>
              <a:t>1893</a:t>
            </a:r>
            <a:endParaRPr lang="en-US" dirty="0"/>
          </a:p>
        </p:txBody>
      </p:sp>
    </p:spTree>
    <p:extLst>
      <p:ext uri="{BB962C8B-B14F-4D97-AF65-F5344CB8AC3E}">
        <p14:creationId xmlns:p14="http://schemas.microsoft.com/office/powerpoint/2010/main" val="97709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0" y="304800"/>
            <a:ext cx="3505200" cy="1600438"/>
          </a:xfrm>
          <a:prstGeom prst="rect">
            <a:avLst/>
          </a:prstGeom>
          <a:noFill/>
        </p:spPr>
        <p:txBody>
          <a:bodyPr wrap="square" rtlCol="0">
            <a:spAutoFit/>
          </a:bodyPr>
          <a:lstStyle/>
          <a:p>
            <a:r>
              <a:rPr lang="en-US" sz="2400" b="1" dirty="0"/>
              <a:t>-</a:t>
            </a:r>
            <a:r>
              <a:rPr lang="en-US" sz="3200" b="1" dirty="0"/>
              <a:t>Abstract Art </a:t>
            </a:r>
            <a:r>
              <a:rPr lang="en-US" sz="2400" dirty="0"/>
              <a:t>aims to simply the form of an object or idea</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4270375" cy="64406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43200"/>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5867400"/>
            <a:ext cx="3886200" cy="923330"/>
          </a:xfrm>
          <a:prstGeom prst="rect">
            <a:avLst/>
          </a:prstGeom>
          <a:noFill/>
        </p:spPr>
        <p:txBody>
          <a:bodyPr wrap="square" rtlCol="0">
            <a:spAutoFit/>
          </a:bodyPr>
          <a:lstStyle/>
          <a:p>
            <a:r>
              <a:rPr lang="en-US" b="1" dirty="0" err="1"/>
              <a:t>Jaune</a:t>
            </a:r>
            <a:r>
              <a:rPr lang="en-US" b="1" dirty="0"/>
              <a:t> Quick-to-See Smith </a:t>
            </a:r>
            <a:r>
              <a:rPr lang="en-US" b="1" dirty="0" smtClean="0"/>
              <a:t>, </a:t>
            </a:r>
            <a:r>
              <a:rPr lang="en-US" b="1" i="1" dirty="0" smtClean="0"/>
              <a:t>Made </a:t>
            </a:r>
            <a:r>
              <a:rPr lang="en-US" b="1" i="1" dirty="0"/>
              <a:t>in America,</a:t>
            </a:r>
            <a:r>
              <a:rPr lang="en-US" b="1" dirty="0"/>
              <a:t> </a:t>
            </a:r>
            <a:r>
              <a:rPr lang="en-US" b="1" dirty="0" smtClean="0"/>
              <a:t> 2009</a:t>
            </a:r>
            <a:endParaRPr lang="en-US" dirty="0"/>
          </a:p>
          <a:p>
            <a:endParaRPr lang="en-US" dirty="0"/>
          </a:p>
        </p:txBody>
      </p:sp>
    </p:spTree>
    <p:extLst>
      <p:ext uri="{BB962C8B-B14F-4D97-AF65-F5344CB8AC3E}">
        <p14:creationId xmlns:p14="http://schemas.microsoft.com/office/powerpoint/2010/main" val="383205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229600" cy="1261884"/>
          </a:xfrm>
          <a:prstGeom prst="rect">
            <a:avLst/>
          </a:prstGeom>
        </p:spPr>
        <p:txBody>
          <a:bodyPr wrap="square">
            <a:spAutoFit/>
          </a:bodyPr>
          <a:lstStyle/>
          <a:p>
            <a:r>
              <a:rPr lang="en-US" sz="2400" b="1" dirty="0"/>
              <a:t>-</a:t>
            </a:r>
            <a:r>
              <a:rPr lang="en-US" sz="2800" b="1" dirty="0"/>
              <a:t>Nonrepresentational Art </a:t>
            </a:r>
            <a:r>
              <a:rPr lang="en-US" sz="2400" dirty="0"/>
              <a:t>(</a:t>
            </a:r>
            <a:r>
              <a:rPr lang="en-US" sz="2400" dirty="0" smtClean="0"/>
              <a:t>non-objective or non-figurative</a:t>
            </a:r>
            <a:r>
              <a:rPr lang="en-US" sz="2400" dirty="0"/>
              <a:t>) does not </a:t>
            </a:r>
            <a:r>
              <a:rPr lang="en-US" sz="2400" dirty="0" smtClean="0"/>
              <a:t>aim </a:t>
            </a:r>
            <a:r>
              <a:rPr lang="en-US" sz="2400" dirty="0"/>
              <a:t>to represent the appearance of </a:t>
            </a:r>
            <a:r>
              <a:rPr lang="en-US" sz="2400" dirty="0" smtClean="0"/>
              <a:t>things or people </a:t>
            </a:r>
            <a:r>
              <a:rPr lang="en-US" sz="2400" dirty="0"/>
              <a:t>in reality, instead it focuses on pure </a:t>
            </a:r>
            <a:r>
              <a:rPr lang="en-US" sz="2400" dirty="0" smtClean="0"/>
              <a:t>form.</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22" y="1676400"/>
            <a:ext cx="5561797" cy="491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373" y="4562630"/>
            <a:ext cx="2713845" cy="203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72200" y="3733800"/>
            <a:ext cx="2570018" cy="923330"/>
          </a:xfrm>
          <a:prstGeom prst="rect">
            <a:avLst/>
          </a:prstGeom>
          <a:noFill/>
        </p:spPr>
        <p:txBody>
          <a:bodyPr wrap="square" rtlCol="0">
            <a:spAutoFit/>
          </a:bodyPr>
          <a:lstStyle/>
          <a:p>
            <a:r>
              <a:rPr lang="en-US" dirty="0"/>
              <a:t>Arturo Herrera, </a:t>
            </a:r>
            <a:r>
              <a:rPr lang="en-US" i="1" dirty="0"/>
              <a:t>When Alone Again</a:t>
            </a:r>
            <a:r>
              <a:rPr lang="en-US" dirty="0"/>
              <a:t>, 2001 </a:t>
            </a:r>
          </a:p>
          <a:p>
            <a:endParaRPr lang="en-US" dirty="0"/>
          </a:p>
        </p:txBody>
      </p:sp>
    </p:spTree>
    <p:extLst>
      <p:ext uri="{BB962C8B-B14F-4D97-AF65-F5344CB8AC3E}">
        <p14:creationId xmlns:p14="http://schemas.microsoft.com/office/powerpoint/2010/main" val="135932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62000"/>
            <a:ext cx="7467600" cy="5632311"/>
          </a:xfrm>
          <a:prstGeom prst="rect">
            <a:avLst/>
          </a:prstGeom>
        </p:spPr>
        <p:txBody>
          <a:bodyPr wrap="square">
            <a:spAutoFit/>
          </a:bodyPr>
          <a:lstStyle/>
          <a:p>
            <a:r>
              <a:rPr lang="en-US" sz="3600" b="1" dirty="0"/>
              <a:t>What is abstraction?</a:t>
            </a:r>
          </a:p>
          <a:p>
            <a:r>
              <a:rPr lang="en-US" sz="3600" dirty="0" smtClean="0"/>
              <a:t>*abstraction </a:t>
            </a:r>
            <a:r>
              <a:rPr lang="en-US" sz="3600" dirty="0"/>
              <a:t>is the process of turning a realistic object into something that is representational and fairly simple, but others wouldn’t be able to tell </a:t>
            </a:r>
            <a:r>
              <a:rPr lang="en-US" sz="3600" dirty="0" smtClean="0"/>
              <a:t>immediately </a:t>
            </a:r>
            <a:r>
              <a:rPr lang="en-US" sz="3600" dirty="0"/>
              <a:t>what it represents. For instance, </a:t>
            </a:r>
            <a:r>
              <a:rPr lang="en-US" sz="3600" dirty="0" smtClean="0"/>
              <a:t>one </a:t>
            </a:r>
            <a:r>
              <a:rPr lang="en-US" sz="3600" dirty="0"/>
              <a:t>could use lines, colors, and shapes to create a work of abstraction. </a:t>
            </a:r>
          </a:p>
          <a:p>
            <a:endParaRPr lang="en-US" sz="3600" dirty="0"/>
          </a:p>
        </p:txBody>
      </p:sp>
    </p:spTree>
    <p:extLst>
      <p:ext uri="{BB962C8B-B14F-4D97-AF65-F5344CB8AC3E}">
        <p14:creationId xmlns:p14="http://schemas.microsoft.com/office/powerpoint/2010/main" val="1220501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70409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62400" y="309360"/>
            <a:ext cx="4524361" cy="1200329"/>
          </a:xfrm>
          <a:prstGeom prst="rect">
            <a:avLst/>
          </a:prstGeom>
          <a:noFill/>
        </p:spPr>
        <p:txBody>
          <a:bodyPr wrap="square" rtlCol="0">
            <a:spAutoFit/>
          </a:bodyPr>
          <a:lstStyle/>
          <a:p>
            <a:r>
              <a:rPr lang="en-US" sz="2400" b="1" dirty="0" smtClean="0"/>
              <a:t>Photograph of a snail--as realistic or representational as you can get…</a:t>
            </a:r>
            <a:endParaRPr lang="en-US" sz="2400" b="1"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830323"/>
            <a:ext cx="4829161" cy="47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46017" y="5057630"/>
            <a:ext cx="3048000" cy="1569660"/>
          </a:xfrm>
          <a:prstGeom prst="rect">
            <a:avLst/>
          </a:prstGeom>
          <a:noFill/>
        </p:spPr>
        <p:txBody>
          <a:bodyPr wrap="square" rtlCol="0">
            <a:spAutoFit/>
          </a:bodyPr>
          <a:lstStyle/>
          <a:p>
            <a:r>
              <a:rPr lang="en-US" sz="2400" b="1" dirty="0" smtClean="0"/>
              <a:t>A realistic snail painting, an illustration for the cover of this book…</a:t>
            </a:r>
            <a:endParaRPr lang="en-US" sz="2400" b="1" dirty="0"/>
          </a:p>
        </p:txBody>
      </p:sp>
      <p:sp>
        <p:nvSpPr>
          <p:cNvPr id="2" name="TextBox 1"/>
          <p:cNvSpPr txBox="1"/>
          <p:nvPr/>
        </p:nvSpPr>
        <p:spPr>
          <a:xfrm>
            <a:off x="531370" y="3549134"/>
            <a:ext cx="3198370" cy="707886"/>
          </a:xfrm>
          <a:prstGeom prst="rect">
            <a:avLst/>
          </a:prstGeom>
          <a:noFill/>
        </p:spPr>
        <p:txBody>
          <a:bodyPr wrap="square" rtlCol="0">
            <a:spAutoFit/>
          </a:bodyPr>
          <a:lstStyle/>
          <a:p>
            <a:r>
              <a:rPr lang="en-US" sz="4000" dirty="0" smtClean="0"/>
              <a:t>Examples</a:t>
            </a:r>
            <a:endParaRPr lang="en-US" sz="4000" dirty="0"/>
          </a:p>
        </p:txBody>
      </p:sp>
    </p:spTree>
    <p:extLst>
      <p:ext uri="{BB962C8B-B14F-4D97-AF65-F5344CB8AC3E}">
        <p14:creationId xmlns:p14="http://schemas.microsoft.com/office/powerpoint/2010/main" val="1774625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95" y="409148"/>
            <a:ext cx="8397305" cy="529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1545" y="5859921"/>
            <a:ext cx="6605719" cy="369332"/>
          </a:xfrm>
          <a:prstGeom prst="rect">
            <a:avLst/>
          </a:prstGeom>
        </p:spPr>
        <p:txBody>
          <a:bodyPr wrap="none">
            <a:spAutoFit/>
          </a:bodyPr>
          <a:lstStyle/>
          <a:p>
            <a:r>
              <a:rPr lang="en-US" b="1" dirty="0"/>
              <a:t>Paul Klee (1879-1940):  Oil Painting, </a:t>
            </a:r>
            <a:r>
              <a:rPr lang="en-US" b="1" dirty="0" smtClean="0"/>
              <a:t>'Snail‘ -- an abstracted painting </a:t>
            </a:r>
            <a:endParaRPr lang="en-US" b="1" dirty="0"/>
          </a:p>
        </p:txBody>
      </p:sp>
    </p:spTree>
    <p:extLst>
      <p:ext uri="{BB962C8B-B14F-4D97-AF65-F5344CB8AC3E}">
        <p14:creationId xmlns:p14="http://schemas.microsoft.com/office/powerpoint/2010/main" val="621858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592082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0" y="4343400"/>
            <a:ext cx="2133600" cy="1477328"/>
          </a:xfrm>
          <a:prstGeom prst="rect">
            <a:avLst/>
          </a:prstGeom>
          <a:noFill/>
        </p:spPr>
        <p:txBody>
          <a:bodyPr wrap="square" rtlCol="0">
            <a:spAutoFit/>
          </a:bodyPr>
          <a:lstStyle/>
          <a:p>
            <a:r>
              <a:rPr lang="en-US" b="1" dirty="0" smtClean="0"/>
              <a:t>Henri Matisse, ‘Snail,” 1953, </a:t>
            </a:r>
            <a:endParaRPr lang="en-US" b="1" dirty="0" smtClean="0"/>
          </a:p>
          <a:p>
            <a:r>
              <a:rPr lang="en-US" b="1" dirty="0" smtClean="0"/>
              <a:t>A </a:t>
            </a:r>
            <a:r>
              <a:rPr lang="en-US" b="1" dirty="0" smtClean="0"/>
              <a:t>totally Non-Representational  Image</a:t>
            </a:r>
            <a:endParaRPr lang="en-US" b="1" dirty="0"/>
          </a:p>
        </p:txBody>
      </p:sp>
    </p:spTree>
    <p:extLst>
      <p:ext uri="{BB962C8B-B14F-4D97-AF65-F5344CB8AC3E}">
        <p14:creationId xmlns:p14="http://schemas.microsoft.com/office/powerpoint/2010/main" val="574018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Autofit/>
          </a:bodyPr>
          <a:lstStyle/>
          <a:p>
            <a:r>
              <a:rPr lang="en-US" sz="2400" b="1" dirty="0" smtClean="0"/>
              <a:t> What were the steps you completed in producing a series of drawings that started out </a:t>
            </a:r>
            <a:r>
              <a:rPr lang="en-US" sz="2800" b="1" dirty="0" smtClean="0"/>
              <a:t>realistic</a:t>
            </a:r>
            <a:r>
              <a:rPr lang="en-US" sz="2400" b="1" dirty="0" smtClean="0"/>
              <a:t> and transitioned to something </a:t>
            </a:r>
            <a:r>
              <a:rPr lang="en-US" sz="2800" b="1" dirty="0" smtClean="0"/>
              <a:t>abstract</a:t>
            </a:r>
            <a:r>
              <a:rPr lang="en-US" sz="2400" b="1" dirty="0" smtClean="0"/>
              <a:t>?</a:t>
            </a:r>
            <a:r>
              <a:rPr lang="en-US" sz="2400" dirty="0" smtClean="0">
                <a:effectLst/>
              </a:rPr>
              <a:t/>
            </a:r>
            <a:br>
              <a:rPr lang="en-US" sz="2400" dirty="0" smtClean="0">
                <a:effectLst/>
              </a:rPr>
            </a:br>
            <a:endParaRPr lang="en-US" sz="2400" dirty="0"/>
          </a:p>
        </p:txBody>
      </p:sp>
      <p:sp>
        <p:nvSpPr>
          <p:cNvPr id="3" name="Content Placeholder 2"/>
          <p:cNvSpPr>
            <a:spLocks noGrp="1"/>
          </p:cNvSpPr>
          <p:nvPr>
            <p:ph idx="1"/>
          </p:nvPr>
        </p:nvSpPr>
        <p:spPr>
          <a:xfrm>
            <a:off x="457200" y="1905000"/>
            <a:ext cx="8229600" cy="4800600"/>
          </a:xfrm>
        </p:spPr>
        <p:txBody>
          <a:bodyPr>
            <a:normAutofit fontScale="40000" lnSpcReduction="20000"/>
          </a:bodyPr>
          <a:lstStyle/>
          <a:p>
            <a:r>
              <a:rPr lang="en-US" sz="4500" dirty="0" smtClean="0"/>
              <a:t>1</a:t>
            </a:r>
            <a:r>
              <a:rPr lang="en-US" sz="4500" dirty="0"/>
              <a:t>. In phase 1, I simply chose an object in the classroom, the wooden human figure, and drew it out using gesture drawing and hatching to make it look as real to the original figure as possible.</a:t>
            </a:r>
            <a:br>
              <a:rPr lang="en-US" sz="4500" dirty="0"/>
            </a:br>
            <a:endParaRPr lang="en-US" sz="4500" dirty="0" smtClean="0">
              <a:effectLst/>
            </a:endParaRPr>
          </a:p>
          <a:p>
            <a:r>
              <a:rPr lang="en-US" sz="4500" dirty="0"/>
              <a:t>2. Then, in phase 2, I began to abstract it by making the shading (hatching) into geometric shapes, and simplifying the outline into straight lines. But the picture still looks a bit realistic.</a:t>
            </a:r>
            <a:br>
              <a:rPr lang="en-US" sz="4500" dirty="0"/>
            </a:br>
            <a:endParaRPr lang="en-US" sz="4500" dirty="0" smtClean="0">
              <a:effectLst/>
            </a:endParaRPr>
          </a:p>
          <a:p>
            <a:r>
              <a:rPr lang="en-US" sz="4500" dirty="0"/>
              <a:t>3. After, in phase 3, I further simplified it and “broke” the figure apart into separate shapes. In this panel, I have more control over what I want it to be like. Gradually, I’m trying to make the figure more and more abstract and away from realism.</a:t>
            </a:r>
            <a:br>
              <a:rPr lang="en-US" sz="4500" dirty="0"/>
            </a:br>
            <a:endParaRPr lang="en-US" sz="4500" dirty="0" smtClean="0">
              <a:effectLst/>
            </a:endParaRPr>
          </a:p>
          <a:p>
            <a:r>
              <a:rPr lang="en-US" sz="4500" dirty="0"/>
              <a:t>4. Lastly, in phase 4, I changed some of the diagonal lines into horizontal lines, and outlined the figure with a sharpie. Then, just like Theo van Doesburg’s art piece “The Cow”, I made the color scheme of mine consisting of only black, white, three colors of my choice (in which I chose peach, light blue, and red), and a background color (purple).</a:t>
            </a:r>
            <a:endParaRPr lang="en-US" sz="4500" dirty="0" smtClean="0">
              <a:effectLst/>
            </a:endParaRPr>
          </a:p>
          <a:p>
            <a:endParaRPr lang="en-US" dirty="0"/>
          </a:p>
        </p:txBody>
      </p:sp>
    </p:spTree>
    <p:extLst>
      <p:ext uri="{BB962C8B-B14F-4D97-AF65-F5344CB8AC3E}">
        <p14:creationId xmlns:p14="http://schemas.microsoft.com/office/powerpoint/2010/main" val="3712797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On-screen Show (4:3)</PresentationFormat>
  <Paragraphs>29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VISUAL LANGUAGE OF ART – HOW ART COMMUNICATES TO US (Art and its Appearance)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were the steps you completed in producing a series of drawings that started out realistic and transitioned to something abstract? </vt:lpstr>
      <vt:lpstr>PowerPoint Presentation</vt:lpstr>
      <vt:lpstr>PowerPoint Presentation</vt:lpstr>
      <vt:lpstr>PowerPoint Presentation</vt:lpstr>
      <vt:lpstr>Abstract Painting of a Snail—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2013-01-10T02:02:10Z</dcterms:created>
  <dcterms:modified xsi:type="dcterms:W3CDTF">2013-01-10T02:29:44Z</dcterms:modified>
</cp:coreProperties>
</file>