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32" r:id="rId5"/>
    <p:sldMasterId id="2147483744" r:id="rId6"/>
    <p:sldMasterId id="2147483756" r:id="rId7"/>
  </p:sldMasterIdLst>
  <p:notesMasterIdLst>
    <p:notesMasterId r:id="rId63"/>
  </p:notesMasterIdLst>
  <p:sldIdLst>
    <p:sldId id="257" r:id="rId8"/>
    <p:sldId id="293"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311" r:id="rId44"/>
    <p:sldId id="312" r:id="rId45"/>
    <p:sldId id="306" r:id="rId46"/>
    <p:sldId id="307" r:id="rId47"/>
    <p:sldId id="313" r:id="rId48"/>
    <p:sldId id="309" r:id="rId49"/>
    <p:sldId id="310" r:id="rId50"/>
    <p:sldId id="314" r:id="rId51"/>
    <p:sldId id="305" r:id="rId52"/>
    <p:sldId id="295" r:id="rId53"/>
    <p:sldId id="296" r:id="rId54"/>
    <p:sldId id="297" r:id="rId55"/>
    <p:sldId id="298" r:id="rId56"/>
    <p:sldId id="299" r:id="rId57"/>
    <p:sldId id="300" r:id="rId58"/>
    <p:sldId id="301" r:id="rId59"/>
    <p:sldId id="302" r:id="rId60"/>
    <p:sldId id="303" r:id="rId61"/>
    <p:sldId id="30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3AD6B-A4FB-4CB0-B3FC-76568B1B519D}" type="datetimeFigureOut">
              <a:rPr lang="en-US" smtClean="0"/>
              <a:t>7/31/2012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EC214-F056-465B-8201-27086FB5CCD6}" type="slidenum">
              <a:rPr lang="en-US" smtClean="0"/>
              <a:t>‹#›</a:t>
            </a:fld>
            <a:endParaRPr lang="en-US"/>
          </a:p>
        </p:txBody>
      </p:sp>
    </p:spTree>
    <p:extLst>
      <p:ext uri="{BB962C8B-B14F-4D97-AF65-F5344CB8AC3E}">
        <p14:creationId xmlns:p14="http://schemas.microsoft.com/office/powerpoint/2010/main" val="112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C0B3D3-0852-42C5-AC1F-7C9B676EE4A9}" type="slidenum">
              <a:rPr lang="en-US" smtClean="0">
                <a:solidFill>
                  <a:prstClr val="black"/>
                </a:solidFill>
              </a:rPr>
              <a:pPr/>
              <a:t>47</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2DA27A-A805-4D1B-9013-7D4EE03AFFAE}"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DA27A-A805-4D1B-9013-7D4EE03AFFAE}"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DA27A-A805-4D1B-9013-7D4EE03AFFAE}"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058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758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598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247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598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7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3221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296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DA27A-A805-4D1B-9013-7D4EE03AFFAE}"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8631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4435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0112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2DA27A-A805-4D1B-9013-7D4EE03AFFAE}" type="datetimeFigureOut">
              <a:rPr lang="en-US" smtClean="0"/>
              <a:pPr/>
              <a:t>7/30/2012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B144BDE-14B8-4162-9C82-E32499818D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2DA27A-A805-4D1B-9013-7D4EE03AFFAE}"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2DA27A-A805-4D1B-9013-7D4EE03AFFAE}"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4BDE-14B8-4162-9C82-E32499818D7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2DA27A-A805-4D1B-9013-7D4EE03AFFAE}"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2DA27A-A805-4D1B-9013-7D4EE03AFFAE}" type="datetimeFigureOut">
              <a:rPr lang="en-US" smtClean="0"/>
              <a:pPr/>
              <a:t>7/30/2012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2DA27A-A805-4D1B-9013-7D4EE03AFFAE}" type="datetimeFigureOut">
              <a:rPr lang="en-US" smtClean="0"/>
              <a:pPr/>
              <a:t>7/30/2012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DA27A-A805-4D1B-9013-7D4EE03AFFAE}" type="datetimeFigureOut">
              <a:rPr lang="en-US" smtClean="0"/>
              <a:pPr/>
              <a:t>7/30/2012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DA27A-A805-4D1B-9013-7D4EE03AFFAE}"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2DA27A-A805-4D1B-9013-7D4EE03AFFAE}"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2DA27A-A805-4D1B-9013-7D4EE03AFFAE}"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B144BDE-14B8-4162-9C82-E32499818D7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2DA27A-A805-4D1B-9013-7D4EE03AFFAE}"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2DA27A-A805-4D1B-9013-7D4EE03AFFAE}" type="datetimeFigureOut">
              <a:rPr lang="en-US" smtClean="0"/>
              <a:pPr/>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569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097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47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044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894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26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A27A-A805-4D1B-9013-7D4EE03AFFAE}"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96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484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569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52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3329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534565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309216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7338127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36294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28339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2DA27A-A805-4D1B-9013-7D4EE03AFFAE}" type="datetimeFigureOut">
              <a:rPr lang="en-US" smtClean="0"/>
              <a:pPr/>
              <a:t>7/30/2012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9025587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1529197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587708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6043911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240164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2022389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091019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08087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0334476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125353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2DA27A-A805-4D1B-9013-7D4EE03AFFAE}" type="datetimeFigureOut">
              <a:rPr lang="en-US" smtClean="0"/>
              <a:pPr/>
              <a:t>7/30/2012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5109979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5411421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60807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5968209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29711682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0480546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6993744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8174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3753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84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DA27A-A805-4D1B-9013-7D4EE03AFFAE}" type="datetimeFigureOut">
              <a:rPr lang="en-US" smtClean="0"/>
              <a:pPr/>
              <a:t>7/30/2012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88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531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8549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87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265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1410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0682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31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DA27A-A805-4D1B-9013-7D4EE03AFFAE}"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DA27A-A805-4D1B-9013-7D4EE03AFFAE}" type="datetimeFigureOut">
              <a:rPr lang="en-US" smtClean="0"/>
              <a:pPr/>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44BDE-14B8-4162-9C82-E32499818D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DA27A-A805-4D1B-9013-7D4EE03AFFAE}" type="datetimeFigureOut">
              <a:rPr lang="en-US" smtClean="0"/>
              <a:pPr/>
              <a:t>7/30/2012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44BDE-14B8-4162-9C82-E32499818D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EA014-12DE-4435-B4A7-8D65133EDB98}" type="datetimeFigureOut">
              <a:rPr lang="en-US" smtClean="0">
                <a:solidFill>
                  <a:prstClr val="black">
                    <a:tint val="75000"/>
                  </a:prstClr>
                </a:solidFill>
              </a:rPr>
              <a:pPr/>
              <a:t>7/31/2012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23B2D-4C13-439C-B424-952BBF2E92A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888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2DA27A-A805-4D1B-9013-7D4EE03AFFAE}" type="datetimeFigureOut">
              <a:rPr lang="en-US" smtClean="0"/>
              <a:pPr/>
              <a:t>7/30/2012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144BDE-14B8-4162-9C82-E32499818D7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3303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992128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3F13B8E-D12B-40F2-B992-680FBDA9B496}" type="datetimeFigureOut">
              <a:rPr lang="en-US" smtClean="0">
                <a:solidFill>
                  <a:prstClr val="white">
                    <a:tint val="75000"/>
                  </a:prstClr>
                </a:solidFill>
              </a:rPr>
              <a:pPr/>
              <a:t>8/1/2012</a:t>
            </a:fld>
            <a:endParaRPr lang="en-US">
              <a:solidFill>
                <a:prstClr val="white">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B7058CD-D06B-4550-AA96-50EF85B9FF68}"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2167788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13B8E-D12B-40F2-B992-680FBDA9B496}" type="datetimeFigureOut">
              <a:rPr lang="en-US" smtClean="0">
                <a:solidFill>
                  <a:prstClr val="black">
                    <a:tint val="75000"/>
                  </a:prstClr>
                </a:solidFill>
              </a:rPr>
              <a:pPr/>
              <a:t>8/1/2012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058CD-D06B-4550-AA96-50EF85B9FF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0818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imgres?imgurl=http://www.kryonrecords.com/en/images/stories/musica-.jpg&amp;imgrefurl=http://www.kryonrecords.com/en/music-licensing.html&amp;usg=__nMPocmmvq2RCnzn9JUexedQfZ30=&amp;h=345&amp;w=460&amp;sz=38&amp;hl=en&amp;start=31&amp;zoom=1&amp;tbnid=4Aq3-fjywFxuXM:&amp;tbnh=96&amp;tbnw=128&amp;ei=22IlT7u7JtK10AHm3YSECQ&amp;prev=/search?q=music&amp;start=21&amp;hl=en&amp;sa=N&amp;gbv=2&amp;tbm=isch&amp;itbs=1"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imgres?imgurl=http://paulmckendry.edublogs.org/files/2010/09/002013_ArtPalette.gif&amp;imgrefurl=http://paulmckendry.edublogs.org/art-brandon/&amp;usg=__Lb-l8sPfOv2HzUKhGnkp4zEveTw=&amp;h=603&amp;w=539&amp;sz=21&amp;hl=en&amp;start=4&amp;zoom=1&amp;tbnid=qHEUj7MllbSbbM:&amp;tbnh=135&amp;tbnw=121&amp;ei=MWMlT4HpBYiV0QHc6_GHCQ&amp;prev=/search?q=art+palette&amp;hl=en&amp;sa=N&amp;gbv=2&amp;tbm=isch&amp;itbs=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personal.maths.surrey.ac.uk/st/T.Bridges/USTAOSET/Mountain_Pass.jpg&amp;imgrefurl=http://personal.maths.surrey.ac.uk/st/T.Bridges/USTAOSET/MPT.html&amp;usg=__aUNPZy26HgwD389cpMBhvDD6ErU=&amp;h=533&amp;w=800&amp;sz=49&amp;hl=en&amp;start=7&amp;zoom=1&amp;itbs=1&amp;tbnid=vpkn-f0DhQ7gbM:&amp;tbnh=95&amp;tbnw=143&amp;prev=/images?q=mountain&amp;hl=en&amp;sa=G&amp;gbv=2&amp;tbs=isch: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imgurl=http://www.robsplants.com/images/portrait/DodecatheonMeadiaPink040507.jpg&amp;imgrefurl=http://www.robsplants.com/plants/DodecMeadi&amp;usg=__Sh_qBgxHpmbqK3UCkTVuiQ-AslE=&amp;h=448&amp;w=519&amp;sz=36&amp;hl=en&amp;start=3&amp;zoom=1&amp;tbnid=uN4x5m001nwzcM:&amp;tbnh=113&amp;tbnw=131&amp;ei=gGMfT9HHDajk0QGE2pwG&amp;prev=/search?q=dodecatheon&amp;um=1&amp;hl=en&amp;sa=N&amp;gbv=2&amp;tbm=isch&amp;um=1&amp;itbs=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imgurl=http://www.robsplants.com/images/portrait/DodecatheonMeadiaPink040507.jpg&amp;imgrefurl=http://www.robsplants.com/plants/DodecMeadi&amp;usg=__Sh_qBgxHpmbqK3UCkTVuiQ-AslE=&amp;h=448&amp;w=519&amp;sz=36&amp;hl=en&amp;start=3&amp;zoom=1&amp;tbnid=uN4x5m001nwzcM:&amp;tbnh=113&amp;tbnw=131&amp;ei=gGMfT9HHDajk0QGE2pwG&amp;prev=/search?q=dodecatheon&amp;um=1&amp;hl=en&amp;sa=N&amp;gbv=2&amp;tbm=isch&amp;um=1&amp;itbs=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imgurl=http://www.robsplants.com/images/portrait/DodecatheonMeadiaPink040507.jpg&amp;imgrefurl=http://www.robsplants.com/plants/DodecMeadi&amp;usg=__Sh_qBgxHpmbqK3UCkTVuiQ-AslE=&amp;h=448&amp;w=519&amp;sz=36&amp;hl=en&amp;start=3&amp;zoom=1&amp;tbnid=uN4x5m001nwzcM:&amp;tbnh=113&amp;tbnw=131&amp;ei=gGMfT9HHDajk0QGE2pwG&amp;prev=/search?q=dodecatheon&amp;um=1&amp;hl=en&amp;sa=N&amp;gbv=2&amp;tbm=isch&amp;um=1&amp;itbs=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imgurl=http://www.robsplants.com/images/portrait/DodecatheonMeadiaPink040507.jpg&amp;imgrefurl=http://www.robsplants.com/plants/DodecMeadi&amp;usg=__Sh_qBgxHpmbqK3UCkTVuiQ-AslE=&amp;h=448&amp;w=519&amp;sz=36&amp;hl=en&amp;start=3&amp;zoom=1&amp;tbnid=uN4x5m001nwzcM:&amp;tbnh=113&amp;tbnw=131&amp;ei=gGMfT9HHDajk0QGE2pwG&amp;prev=/search?q=dodecatheon&amp;um=1&amp;hl=en&amp;sa=N&amp;gbv=2&amp;tbm=isch&amp;um=1&amp;itbs=1"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www.digital-eel.com/soup/images/logo.gif&amp;imgrefurl=http://www.digital-eel.com/soup/files.htm&amp;usg=__CgaEDtvfjquYf4ACZJ_PDxLqKS4=&amp;h=240&amp;w=512&amp;sz=35&amp;hl=en&amp;start=4&amp;zoom=1&amp;tbnid=KhkmRRup90nhvM:&amp;tbnh=61&amp;tbnw=131&amp;ei=mWgfT4-MC6Pv0gHM5eAH&amp;prev=/search?q=soup+du+jour&amp;um=1&amp;hl=en&amp;sa=N&amp;gbv=2&amp;tbm=isch&amp;um=1&amp;itbs=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21.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igniteart.weebly.com/"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engageny.org/resource/common-core-in-ela-literacy-an-overvi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1692275" y="1125538"/>
            <a:ext cx="184150" cy="366712"/>
          </a:xfrm>
          <a:prstGeom prst="rect">
            <a:avLst/>
          </a:prstGeom>
          <a:noFill/>
          <a:ln w="9525">
            <a:noFill/>
            <a:miter lim="800000"/>
            <a:headEnd/>
            <a:tailEnd/>
          </a:ln>
          <a:effectLst/>
        </p:spPr>
        <p:txBody>
          <a:bodyPr wrap="none">
            <a:spAutoFit/>
          </a:bodyPr>
          <a:lstStyle/>
          <a:p>
            <a:endParaRPr lang="en-US">
              <a:latin typeface="Arial" pitchFamily="34" charset="0"/>
            </a:endParaRPr>
          </a:p>
        </p:txBody>
      </p:sp>
      <p:sp>
        <p:nvSpPr>
          <p:cNvPr id="94212" name="Text Box 4"/>
          <p:cNvSpPr txBox="1">
            <a:spLocks noChangeArrowheads="1"/>
          </p:cNvSpPr>
          <p:nvPr/>
        </p:nvSpPr>
        <p:spPr bwMode="auto">
          <a:xfrm>
            <a:off x="409575" y="763588"/>
            <a:ext cx="8734425" cy="1554162"/>
          </a:xfrm>
          <a:prstGeom prst="rect">
            <a:avLst/>
          </a:prstGeom>
          <a:noFill/>
          <a:ln w="9525">
            <a:noFill/>
            <a:miter lim="800000"/>
            <a:headEnd/>
            <a:tailEnd/>
          </a:ln>
          <a:effectLst/>
        </p:spPr>
        <p:txBody>
          <a:bodyPr>
            <a:spAutoFit/>
          </a:bodyPr>
          <a:lstStyle/>
          <a:p>
            <a:pPr algn="ctr"/>
            <a:r>
              <a:rPr lang="en-US" sz="3200" b="1" dirty="0">
                <a:latin typeface="Arial" pitchFamily="34" charset="0"/>
              </a:rPr>
              <a:t>Unpacking Common Core State Standards for ELA &amp;Literacy </a:t>
            </a:r>
          </a:p>
          <a:p>
            <a:pPr algn="ctr"/>
            <a:r>
              <a:rPr lang="en-US" sz="3200" b="1" dirty="0">
                <a:latin typeface="Arial" pitchFamily="34" charset="0"/>
              </a:rPr>
              <a:t>for the Arts </a:t>
            </a:r>
          </a:p>
        </p:txBody>
      </p:sp>
      <p:sp>
        <p:nvSpPr>
          <p:cNvPr id="94214" name="Text Box 6"/>
          <p:cNvSpPr txBox="1">
            <a:spLocks noChangeArrowheads="1"/>
          </p:cNvSpPr>
          <p:nvPr/>
        </p:nvSpPr>
        <p:spPr bwMode="auto">
          <a:xfrm>
            <a:off x="1323975" y="4076700"/>
            <a:ext cx="6632575" cy="1908215"/>
          </a:xfrm>
          <a:prstGeom prst="rect">
            <a:avLst/>
          </a:prstGeom>
          <a:solidFill>
            <a:schemeClr val="accent1"/>
          </a:solidFill>
          <a:ln w="9525">
            <a:noFill/>
            <a:miter lim="800000"/>
            <a:headEnd/>
            <a:tailEnd/>
          </a:ln>
          <a:effectLst/>
        </p:spPr>
        <p:txBody>
          <a:bodyPr>
            <a:spAutoFit/>
          </a:bodyPr>
          <a:lstStyle/>
          <a:p>
            <a:r>
              <a:rPr lang="en-US" b="1" dirty="0">
                <a:latin typeface="Arial" pitchFamily="34" charset="0"/>
              </a:rPr>
              <a:t>Agenda: </a:t>
            </a:r>
          </a:p>
          <a:p>
            <a:r>
              <a:rPr lang="en-US" dirty="0">
                <a:latin typeface="Arial" pitchFamily="34" charset="0"/>
              </a:rPr>
              <a:t>	</a:t>
            </a:r>
            <a:r>
              <a:rPr lang="en-US" sz="1600" b="1" dirty="0">
                <a:latin typeface="Arial" pitchFamily="34" charset="0"/>
              </a:rPr>
              <a:t>1. Overview of the Common Core State Standards for 	 	Literacy, as relevant to the arts</a:t>
            </a:r>
          </a:p>
          <a:p>
            <a:r>
              <a:rPr lang="en-US" sz="1600" b="1" dirty="0">
                <a:latin typeface="Arial" pitchFamily="34" charset="0"/>
              </a:rPr>
              <a:t>	2. What applies? What does not? What do we already </a:t>
            </a:r>
            <a:r>
              <a:rPr lang="en-US" sz="1600" b="1" dirty="0" smtClean="0">
                <a:latin typeface="Arial" pitchFamily="34" charset="0"/>
              </a:rPr>
              <a:t>	do? How </a:t>
            </a:r>
            <a:r>
              <a:rPr lang="en-US" sz="1600" b="1" dirty="0">
                <a:latin typeface="Arial" pitchFamily="34" charset="0"/>
              </a:rPr>
              <a:t>can we do it better?  </a:t>
            </a:r>
          </a:p>
          <a:p>
            <a:r>
              <a:rPr lang="en-US" sz="1600" b="1" dirty="0">
                <a:latin typeface="Arial" pitchFamily="34" charset="0"/>
              </a:rPr>
              <a:t>	3. Arts Education Advocacy</a:t>
            </a:r>
          </a:p>
          <a:p>
            <a:r>
              <a:rPr lang="en-US" b="1" dirty="0">
                <a:latin typeface="Arial" pitchFamily="34" charset="0"/>
              </a:rPr>
              <a:t>	</a:t>
            </a:r>
            <a:r>
              <a:rPr lang="en-US" dirty="0">
                <a:latin typeface="Arial" pitchFamily="34" charset="0"/>
              </a:rPr>
              <a:t>	</a:t>
            </a:r>
          </a:p>
        </p:txBody>
      </p:sp>
      <p:pic>
        <p:nvPicPr>
          <p:cNvPr id="94215" name="Picture 7" descr="ANd9GcSvjyguZxTcY0vRxKZU9oHVXtMC5RPGyFY09dUERP921CRnEkUVgjl5Eb5W">
            <a:hlinkClick r:id="rId2"/>
          </p:cNvPr>
          <p:cNvPicPr>
            <a:picLocks noChangeAspect="1" noChangeArrowheads="1"/>
          </p:cNvPicPr>
          <p:nvPr/>
        </p:nvPicPr>
        <p:blipFill>
          <a:blip r:embed="rId3" cstate="print"/>
          <a:srcRect/>
          <a:stretch>
            <a:fillRect/>
          </a:stretch>
        </p:blipFill>
        <p:spPr bwMode="auto">
          <a:xfrm>
            <a:off x="6626225" y="2028825"/>
            <a:ext cx="2124075" cy="1593850"/>
          </a:xfrm>
          <a:prstGeom prst="rect">
            <a:avLst/>
          </a:prstGeom>
          <a:noFill/>
        </p:spPr>
      </p:pic>
      <p:pic>
        <p:nvPicPr>
          <p:cNvPr id="94216" name="Picture 8" descr="ANd9GcSIJ48n7sudutpIAlH7GbYbxyXAgu1QJAXlOR5iUrevYEJ5UfcmJhrE4WDG">
            <a:hlinkClick r:id="rId4"/>
          </p:cNvPr>
          <p:cNvPicPr>
            <a:picLocks noChangeAspect="1" noChangeArrowheads="1"/>
          </p:cNvPicPr>
          <p:nvPr/>
        </p:nvPicPr>
        <p:blipFill>
          <a:blip r:embed="rId5" cstate="print"/>
          <a:srcRect/>
          <a:stretch>
            <a:fillRect/>
          </a:stretch>
        </p:blipFill>
        <p:spPr bwMode="auto">
          <a:xfrm>
            <a:off x="827088" y="2120900"/>
            <a:ext cx="1346200" cy="1501775"/>
          </a:xfrm>
          <a:prstGeom prst="rect">
            <a:avLst/>
          </a:prstGeom>
          <a:noFill/>
        </p:spPr>
      </p:pic>
      <p:sp>
        <p:nvSpPr>
          <p:cNvPr id="94217" name="Rectangle 9"/>
          <p:cNvSpPr>
            <a:spLocks noChangeArrowheads="1"/>
          </p:cNvSpPr>
          <p:nvPr/>
        </p:nvSpPr>
        <p:spPr bwMode="auto">
          <a:xfrm rot="10833485" flipV="1">
            <a:off x="1530493" y="6014029"/>
            <a:ext cx="6492587" cy="646331"/>
          </a:xfrm>
          <a:prstGeom prst="rect">
            <a:avLst/>
          </a:prstGeom>
          <a:noFill/>
          <a:ln w="9525">
            <a:noFill/>
            <a:miter lim="800000"/>
            <a:headEnd/>
            <a:tailEnd/>
          </a:ln>
          <a:effectLst/>
        </p:spPr>
        <p:txBody>
          <a:bodyPr wrap="square">
            <a:spAutoFit/>
          </a:bodyPr>
          <a:lstStyle/>
          <a:p>
            <a:pPr algn="ctr" defTabSz="914400"/>
            <a:r>
              <a:rPr lang="en-US" b="1" dirty="0"/>
              <a:t>March </a:t>
            </a:r>
            <a:r>
              <a:rPr lang="en-US" b="1" dirty="0" smtClean="0"/>
              <a:t>2012 by Carol Brown </a:t>
            </a:r>
          </a:p>
          <a:p>
            <a:pPr algn="ctr" defTabSz="914400"/>
            <a:r>
              <a:rPr lang="en-US" b="1" dirty="0" smtClean="0"/>
              <a:t>(with slight modifications by  R. </a:t>
            </a:r>
            <a:r>
              <a:rPr lang="en-US" b="1" dirty="0" err="1" smtClean="0"/>
              <a:t>Veon</a:t>
            </a:r>
            <a:r>
              <a:rPr lang="en-US" b="1" dirty="0" smtClean="0"/>
              <a:t>)</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685800" y="609600"/>
            <a:ext cx="7772400" cy="1143000"/>
          </a:xfrm>
        </p:spPr>
        <p:txBody>
          <a:bodyPr anchor="ctr"/>
          <a:lstStyle/>
          <a:p>
            <a:r>
              <a:rPr lang="en-US" b="1">
                <a:latin typeface="Arial" pitchFamily="34" charset="0"/>
              </a:rPr>
              <a:t>Shift Happens</a:t>
            </a:r>
          </a:p>
        </p:txBody>
      </p:sp>
      <p:graphicFrame>
        <p:nvGraphicFramePr>
          <p:cNvPr id="14419" name="Group 83"/>
          <p:cNvGraphicFramePr>
            <a:graphicFrameLocks noGrp="1"/>
          </p:cNvGraphicFramePr>
          <p:nvPr/>
        </p:nvGraphicFramePr>
        <p:xfrm>
          <a:off x="1419225" y="1924050"/>
          <a:ext cx="7038975" cy="3474720"/>
        </p:xfrm>
        <a:graphic>
          <a:graphicData uri="http://schemas.openxmlformats.org/drawingml/2006/table">
            <a:tbl>
              <a:tblPr/>
              <a:tblGrid>
                <a:gridCol w="2171700"/>
                <a:gridCol w="4867275"/>
              </a:tblGrid>
              <a:tr h="7318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95959"/>
                          </a:solidFill>
                          <a:effectLst/>
                          <a:latin typeface="Helvetica" pitchFamily="34" charset="0"/>
                          <a:cs typeface="Times New Roman" pitchFamily="18" charset="0"/>
                        </a:rPr>
                        <a:t>Shift 1 </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595959"/>
                          </a:solidFill>
                          <a:effectLst/>
                          <a:latin typeface="Helvetica" pitchFamily="34" charset="0"/>
                          <a:cs typeface="Times New Roman" pitchFamily="18" charset="0"/>
                        </a:rPr>
                        <a:t>   PK-5</a:t>
                      </a: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595959"/>
                          </a:solidFill>
                          <a:effectLst/>
                          <a:latin typeface="Helvetica" pitchFamily="34" charset="0"/>
                          <a:cs typeface="Times New Roman" pitchFamily="18" charset="0"/>
                        </a:rPr>
                        <a:t>Balancing Informational &amp; Literary Texts</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7318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95959"/>
                          </a:solidFill>
                          <a:effectLst/>
                          <a:latin typeface="Helvetica" pitchFamily="34" charset="0"/>
                          <a:cs typeface="Times New Roman" pitchFamily="18" charset="0"/>
                        </a:rPr>
                        <a:t>Shift 2</a:t>
                      </a:r>
                      <a:r>
                        <a:rPr kumimoji="0" lang="en-US" sz="2400" b="0" i="0" u="none" strike="noStrike" cap="none" normalizeH="0" baseline="0" smtClean="0">
                          <a:ln>
                            <a:noFill/>
                          </a:ln>
                          <a:solidFill>
                            <a:srgbClr val="595959"/>
                          </a:solidFill>
                          <a:effectLst/>
                          <a:latin typeface="Helvetica" pitchFamily="34"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595959"/>
                          </a:solidFill>
                          <a:effectLst/>
                          <a:latin typeface="Helvetica" pitchFamily="34" charset="0"/>
                          <a:cs typeface="Times New Roman" pitchFamily="18" charset="0"/>
                        </a:rPr>
                        <a:t>  6-12</a:t>
                      </a: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595959"/>
                          </a:solidFill>
                          <a:effectLst/>
                          <a:latin typeface="Helvetica" pitchFamily="34" charset="0"/>
                          <a:cs typeface="Times New Roman" pitchFamily="18" charset="0"/>
                        </a:rPr>
                        <a:t>Building Knowledge in the Disciplines</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492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95959"/>
                          </a:solidFill>
                          <a:effectLst/>
                          <a:latin typeface="Helvetica" pitchFamily="34" charset="0"/>
                          <a:cs typeface="Times New Roman" pitchFamily="18" charset="0"/>
                        </a:rPr>
                        <a:t>Shift 3  </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595959"/>
                          </a:solidFill>
                          <a:effectLst/>
                          <a:latin typeface="Helvetica" pitchFamily="34" charset="0"/>
                          <a:cs typeface="Times New Roman" pitchFamily="18" charset="0"/>
                        </a:rPr>
                        <a:t>Staircase of Complexity</a:t>
                      </a: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492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95959"/>
                          </a:solidFill>
                          <a:effectLst/>
                          <a:latin typeface="Helvetica" pitchFamily="34" charset="0"/>
                          <a:cs typeface="Times New Roman" pitchFamily="18" charset="0"/>
                        </a:rPr>
                        <a:t>Shift 4 </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595959"/>
                          </a:solidFill>
                          <a:effectLst/>
                          <a:latin typeface="Helvetica" pitchFamily="34" charset="0"/>
                          <a:cs typeface="Times New Roman" pitchFamily="18" charset="0"/>
                        </a:rPr>
                        <a:t>Text-Based Answers</a:t>
                      </a: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50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95959"/>
                          </a:solidFill>
                          <a:effectLst/>
                          <a:latin typeface="Helvetica" pitchFamily="34" charset="0"/>
                          <a:cs typeface="Times New Roman" pitchFamily="18" charset="0"/>
                        </a:rPr>
                        <a:t>Shift 5</a:t>
                      </a:r>
                      <a:r>
                        <a:rPr kumimoji="0" lang="en-US" sz="2400" b="0" i="0" u="none" strike="noStrike" cap="none" normalizeH="0" baseline="0" smtClean="0">
                          <a:ln>
                            <a:noFill/>
                          </a:ln>
                          <a:solidFill>
                            <a:srgbClr val="595959"/>
                          </a:solidFill>
                          <a:effectLst/>
                          <a:latin typeface="Helvetica" pitchFamily="34"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595959"/>
                          </a:solidFill>
                          <a:effectLst/>
                          <a:latin typeface="Helvetica" pitchFamily="34" charset="0"/>
                          <a:cs typeface="Times New Roman" pitchFamily="18" charset="0"/>
                        </a:rPr>
                        <a:t>Writing from Sources</a:t>
                      </a: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492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95959"/>
                          </a:solidFill>
                          <a:effectLst/>
                          <a:latin typeface="Helvetica" pitchFamily="34" charset="0"/>
                          <a:cs typeface="Times New Roman" pitchFamily="18" charset="0"/>
                        </a:rPr>
                        <a:t>Shift 6 </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595959"/>
                          </a:solidFill>
                          <a:effectLst/>
                          <a:latin typeface="Helvetica" pitchFamily="34" charset="0"/>
                          <a:cs typeface="Times New Roman" pitchFamily="18" charset="0"/>
                        </a:rPr>
                        <a:t>Academic Vocabulary</a:t>
                      </a:r>
                      <a:endParaRPr kumimoji="0" lang="en-US"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sz="3800" b="1">
                <a:latin typeface="Arial" pitchFamily="34" charset="0"/>
              </a:rPr>
              <a:t>Shift # 1: Balanced Informational and Literary Texts</a:t>
            </a:r>
          </a:p>
        </p:txBody>
      </p:sp>
      <p:sp>
        <p:nvSpPr>
          <p:cNvPr id="112643" name="Rectangle 3"/>
          <p:cNvSpPr>
            <a:spLocks noGrp="1" noChangeArrowheads="1"/>
          </p:cNvSpPr>
          <p:nvPr>
            <p:ph type="body" idx="1"/>
          </p:nvPr>
        </p:nvSpPr>
        <p:spPr/>
        <p:txBody>
          <a:bodyPr/>
          <a:lstStyle/>
          <a:p>
            <a:pPr>
              <a:spcBef>
                <a:spcPct val="50000"/>
              </a:spcBef>
              <a:buSzTx/>
              <a:buFont typeface="Wingdings" pitchFamily="2" charset="2"/>
              <a:buChar char="§"/>
            </a:pPr>
            <a:r>
              <a:rPr lang="en-US"/>
              <a:t>Students read a true balance of informational and literary texts. Elementary school classrooms are, therefore, places where students access the world (science, social studies, the arts and literature) through text.</a:t>
            </a:r>
          </a:p>
          <a:p>
            <a:pPr>
              <a:spcBef>
                <a:spcPct val="50000"/>
              </a:spcBef>
              <a:buSzTx/>
              <a:buFont typeface="Wingdings" pitchFamily="2" charset="2"/>
              <a:buChar char="§"/>
            </a:pPr>
            <a:r>
              <a:rPr lang="en-US"/>
              <a:t> At least 50% of what students read is informational.</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US" sz="3800" b="1">
                <a:latin typeface="Arial" pitchFamily="34" charset="0"/>
              </a:rPr>
              <a:t>Shift #2: </a:t>
            </a:r>
            <a:br>
              <a:rPr lang="en-US" sz="3800" b="1">
                <a:latin typeface="Arial" pitchFamily="34" charset="0"/>
              </a:rPr>
            </a:br>
            <a:r>
              <a:rPr lang="en-US" sz="3800" b="1">
                <a:latin typeface="Arial" pitchFamily="34" charset="0"/>
              </a:rPr>
              <a:t>Knowledge in the Disciplines</a:t>
            </a:r>
          </a:p>
        </p:txBody>
      </p:sp>
      <p:sp>
        <p:nvSpPr>
          <p:cNvPr id="111619" name="Rectangle 3"/>
          <p:cNvSpPr>
            <a:spLocks noGrp="1" noChangeArrowheads="1"/>
          </p:cNvSpPr>
          <p:nvPr>
            <p:ph type="body" idx="1"/>
          </p:nvPr>
        </p:nvSpPr>
        <p:spPr/>
        <p:txBody>
          <a:bodyPr>
            <a:normAutofit lnSpcReduction="10000"/>
          </a:bodyPr>
          <a:lstStyle/>
          <a:p>
            <a:r>
              <a:rPr lang="en-US" dirty="0"/>
              <a:t>Content area teachers outside of ELA classroom emphasize literacy experiences in their planning and instruction</a:t>
            </a:r>
            <a:r>
              <a:rPr lang="en-US" dirty="0" smtClean="0"/>
              <a:t>.</a:t>
            </a:r>
          </a:p>
          <a:p>
            <a:pPr lvl="1"/>
            <a:r>
              <a:rPr lang="en-US" dirty="0" smtClean="0"/>
              <a:t>You are still evaluated on arts-centered learning under Teacher KEYS/SLO (which are aligned to CCSS)</a:t>
            </a:r>
            <a:endParaRPr lang="en-US" dirty="0"/>
          </a:p>
          <a:p>
            <a:r>
              <a:rPr lang="en-US" dirty="0"/>
              <a:t>Students learn through domain-specific texts in classrooms – rather than referring to the text, they are expected to learn from what they read.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3800" b="1">
                <a:latin typeface="Arial" pitchFamily="34" charset="0"/>
              </a:rPr>
              <a:t>Shift #3: </a:t>
            </a:r>
            <a:r>
              <a:rPr lang="en-US" sz="3800" b="1">
                <a:solidFill>
                  <a:schemeClr val="accent2"/>
                </a:solidFill>
                <a:latin typeface="Arial" pitchFamily="34" charset="0"/>
              </a:rPr>
              <a:t>Staircase of Complexity</a:t>
            </a:r>
          </a:p>
        </p:txBody>
      </p:sp>
      <p:sp>
        <p:nvSpPr>
          <p:cNvPr id="113667" name="Rectangle 3"/>
          <p:cNvSpPr>
            <a:spLocks noGrp="1" noChangeArrowheads="1"/>
          </p:cNvSpPr>
          <p:nvPr>
            <p:ph type="body" idx="1"/>
          </p:nvPr>
        </p:nvSpPr>
        <p:spPr/>
        <p:txBody>
          <a:bodyPr/>
          <a:lstStyle/>
          <a:p>
            <a:r>
              <a:rPr lang="en-US" sz="2600"/>
              <a:t>In order to prepare students for the complexity of college and career ready texts, each grade requires a “step” of growth on the “Staircase.”  </a:t>
            </a:r>
          </a:p>
          <a:p>
            <a:r>
              <a:rPr lang="en-US" sz="2600"/>
              <a:t>Students read the central, grade appropriate text around which instruction is centered.  </a:t>
            </a:r>
          </a:p>
          <a:p>
            <a:r>
              <a:rPr lang="en-US" sz="2600"/>
              <a:t>Teachers are patient, create more time and space for this close and careful reading, and provide appropriate and necessary scaffolding and supports so that it is possible for students reading below grade level.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b="1">
                <a:latin typeface="Arial" pitchFamily="34" charset="0"/>
              </a:rPr>
              <a:t>Shift #4: Text-based Answers</a:t>
            </a:r>
            <a:r>
              <a:rPr lang="en-US"/>
              <a:t> </a:t>
            </a:r>
          </a:p>
        </p:txBody>
      </p:sp>
      <p:sp>
        <p:nvSpPr>
          <p:cNvPr id="114691" name="Rectangle 3"/>
          <p:cNvSpPr>
            <a:spLocks noGrp="1" noChangeArrowheads="1"/>
          </p:cNvSpPr>
          <p:nvPr>
            <p:ph type="body" idx="1"/>
          </p:nvPr>
        </p:nvSpPr>
        <p:spPr/>
        <p:txBody>
          <a:bodyPr/>
          <a:lstStyle/>
          <a:p>
            <a:pPr>
              <a:lnSpc>
                <a:spcPct val="90000"/>
              </a:lnSpc>
            </a:pPr>
            <a:r>
              <a:rPr lang="en-US" dirty="0"/>
              <a:t>Students have rich and rigorous </a:t>
            </a:r>
            <a:r>
              <a:rPr lang="en-US" b="1" u="sng" dirty="0">
                <a:solidFill>
                  <a:srgbClr val="FF0000"/>
                </a:solidFill>
              </a:rPr>
              <a:t>conversations</a:t>
            </a:r>
            <a:r>
              <a:rPr lang="en-US" dirty="0"/>
              <a:t> which are dependent on a common text.</a:t>
            </a:r>
          </a:p>
          <a:p>
            <a:pPr>
              <a:lnSpc>
                <a:spcPct val="90000"/>
              </a:lnSpc>
            </a:pPr>
            <a:r>
              <a:rPr lang="en-US" dirty="0"/>
              <a:t>Teachers insist that classroom experiences stay deeply connected to the text on the page.  </a:t>
            </a:r>
          </a:p>
          <a:p>
            <a:pPr>
              <a:lnSpc>
                <a:spcPct val="90000"/>
              </a:lnSpc>
            </a:pPr>
            <a:r>
              <a:rPr lang="en-US" dirty="0"/>
              <a:t>Students develop </a:t>
            </a:r>
            <a:r>
              <a:rPr lang="en-US" b="1" u="sng" dirty="0">
                <a:solidFill>
                  <a:srgbClr val="FF0000"/>
                </a:solidFill>
              </a:rPr>
              <a:t>habits for making evidentiary arguments </a:t>
            </a:r>
            <a:r>
              <a:rPr lang="en-US" dirty="0"/>
              <a:t>both in conversation, as well as in writing to assess comprehension of a text.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b="1">
                <a:latin typeface="Arial" pitchFamily="34" charset="0"/>
              </a:rPr>
              <a:t>A Text Could Be….</a:t>
            </a:r>
          </a:p>
        </p:txBody>
      </p:sp>
      <p:sp>
        <p:nvSpPr>
          <p:cNvPr id="107524" name="Text Box 4"/>
          <p:cNvSpPr txBox="1">
            <a:spLocks noGrp="1" noChangeArrowheads="1"/>
          </p:cNvSpPr>
          <p:nvPr>
            <p:ph type="body" idx="1"/>
          </p:nvPr>
        </p:nvSpPr>
        <p:spPr>
          <a:solidFill>
            <a:schemeClr val="accent1"/>
          </a:solidFill>
          <a:ln>
            <a:solidFill>
              <a:schemeClr val="tx1"/>
            </a:solidFill>
          </a:ln>
        </p:spPr>
        <p:txBody>
          <a:bodyPr/>
          <a:lstStyle/>
          <a:p>
            <a:pPr>
              <a:lnSpc>
                <a:spcPct val="80000"/>
              </a:lnSpc>
            </a:pPr>
            <a:r>
              <a:rPr lang="en-US" sz="2600" dirty="0"/>
              <a:t>Words</a:t>
            </a:r>
          </a:p>
          <a:p>
            <a:pPr>
              <a:lnSpc>
                <a:spcPct val="80000"/>
              </a:lnSpc>
            </a:pPr>
            <a:r>
              <a:rPr lang="en-US" sz="2600" dirty="0"/>
              <a:t>Works of art</a:t>
            </a:r>
          </a:p>
          <a:p>
            <a:pPr>
              <a:lnSpc>
                <a:spcPct val="80000"/>
              </a:lnSpc>
            </a:pPr>
            <a:r>
              <a:rPr lang="en-US" sz="2600" dirty="0" smtClean="0"/>
              <a:t>Script (published or student generated)</a:t>
            </a:r>
            <a:endParaRPr lang="en-US" sz="2600" dirty="0"/>
          </a:p>
          <a:p>
            <a:pPr>
              <a:lnSpc>
                <a:spcPct val="80000"/>
              </a:lnSpc>
            </a:pPr>
            <a:r>
              <a:rPr lang="en-US" sz="2600" dirty="0"/>
              <a:t>Graphs</a:t>
            </a:r>
          </a:p>
          <a:p>
            <a:pPr>
              <a:lnSpc>
                <a:spcPct val="80000"/>
              </a:lnSpc>
            </a:pPr>
            <a:r>
              <a:rPr lang="en-US" sz="2600" dirty="0"/>
              <a:t>Graphics</a:t>
            </a:r>
          </a:p>
          <a:p>
            <a:pPr>
              <a:lnSpc>
                <a:spcPct val="80000"/>
              </a:lnSpc>
            </a:pPr>
            <a:r>
              <a:rPr lang="en-US" sz="2600" dirty="0"/>
              <a:t>Diagrams</a:t>
            </a:r>
          </a:p>
          <a:p>
            <a:pPr>
              <a:lnSpc>
                <a:spcPct val="80000"/>
              </a:lnSpc>
            </a:pPr>
            <a:r>
              <a:rPr lang="en-US" sz="2600" dirty="0"/>
              <a:t>Charts</a:t>
            </a:r>
          </a:p>
          <a:p>
            <a:pPr>
              <a:lnSpc>
                <a:spcPct val="80000"/>
              </a:lnSpc>
            </a:pPr>
            <a:r>
              <a:rPr lang="en-US" sz="2600" dirty="0"/>
              <a:t>Illustrations</a:t>
            </a:r>
          </a:p>
          <a:p>
            <a:pPr>
              <a:lnSpc>
                <a:spcPct val="80000"/>
              </a:lnSpc>
            </a:pPr>
            <a:r>
              <a:rPr lang="en-US" sz="2600" dirty="0"/>
              <a:t>Storyboards</a:t>
            </a:r>
          </a:p>
          <a:p>
            <a:pPr>
              <a:lnSpc>
                <a:spcPct val="80000"/>
              </a:lnSpc>
            </a:pPr>
            <a:r>
              <a:rPr lang="en-US" sz="2600" dirty="0"/>
              <a:t>Captions</a:t>
            </a:r>
          </a:p>
          <a:p>
            <a:pPr>
              <a:lnSpc>
                <a:spcPct val="80000"/>
              </a:lnSpc>
            </a:pPr>
            <a:r>
              <a:rPr lang="en-US" sz="2600" dirty="0"/>
              <a:t>Sheet Music Reading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b="1">
                <a:latin typeface="Arial" pitchFamily="34" charset="0"/>
              </a:rPr>
              <a:t>Shift #5: Writing from Sources</a:t>
            </a:r>
          </a:p>
        </p:txBody>
      </p:sp>
      <p:sp>
        <p:nvSpPr>
          <p:cNvPr id="115715" name="Rectangle 3"/>
          <p:cNvSpPr>
            <a:spLocks noGrp="1" noChangeArrowheads="1"/>
          </p:cNvSpPr>
          <p:nvPr>
            <p:ph type="body" idx="1"/>
          </p:nvPr>
        </p:nvSpPr>
        <p:spPr/>
        <p:txBody>
          <a:bodyPr>
            <a:normAutofit lnSpcReduction="10000"/>
          </a:bodyPr>
          <a:lstStyle/>
          <a:p>
            <a:r>
              <a:rPr lang="en-US" dirty="0"/>
              <a:t>Writing needs to emphasize </a:t>
            </a:r>
            <a:r>
              <a:rPr lang="en-US" dirty="0">
                <a:solidFill>
                  <a:srgbClr val="FF0000"/>
                </a:solidFill>
              </a:rPr>
              <a:t>use of evidence to inform or make an argument </a:t>
            </a:r>
            <a:r>
              <a:rPr lang="en-US" dirty="0"/>
              <a:t>rather than the personal narrative and other de-contextualized prompts.  </a:t>
            </a:r>
          </a:p>
          <a:p>
            <a:r>
              <a:rPr lang="en-US" dirty="0"/>
              <a:t>While the narrative still has an important role, students develop skills through written arguments that </a:t>
            </a:r>
            <a:r>
              <a:rPr lang="en-US" dirty="0">
                <a:solidFill>
                  <a:srgbClr val="FF0000"/>
                </a:solidFill>
              </a:rPr>
              <a:t>respond to the ideas, events, facts, and arguments </a:t>
            </a:r>
            <a:r>
              <a:rPr lang="en-US" dirty="0"/>
              <a:t>presented in the texts they read.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r>
              <a:rPr lang="en-US" b="1">
                <a:latin typeface="Arial" pitchFamily="34" charset="0"/>
              </a:rPr>
              <a:t>Shift #6: Academic Vocabulary</a:t>
            </a:r>
          </a:p>
        </p:txBody>
      </p:sp>
      <p:sp>
        <p:nvSpPr>
          <p:cNvPr id="116739" name="Rectangle 3"/>
          <p:cNvSpPr>
            <a:spLocks noGrp="1" noChangeArrowheads="1"/>
          </p:cNvSpPr>
          <p:nvPr>
            <p:ph type="body" idx="1"/>
          </p:nvPr>
        </p:nvSpPr>
        <p:spPr/>
        <p:txBody>
          <a:bodyPr/>
          <a:lstStyle/>
          <a:p>
            <a:r>
              <a:rPr lang="en-US"/>
              <a:t>Students constantly build the vocabulary they need to access grade level complex texts.  </a:t>
            </a:r>
          </a:p>
          <a:p>
            <a:r>
              <a:rPr lang="en-US"/>
              <a:t>By focusing strategically on comprehension of pivotal and commonly found words and less on esoteric literary terms, teachers constantly build students’ ability to access more complex texts across the content areas.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341438"/>
            <a:ext cx="914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3214688"/>
            <a:ext cx="914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5000625"/>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178844" y="3321844"/>
            <a:ext cx="671512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1469" y="3321844"/>
            <a:ext cx="6715125"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107531" y="3464719"/>
            <a:ext cx="6715125"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18792" name="TextBox 9"/>
          <p:cNvSpPr txBox="1">
            <a:spLocks noChangeArrowheads="1"/>
          </p:cNvSpPr>
          <p:nvPr/>
        </p:nvSpPr>
        <p:spPr bwMode="auto">
          <a:xfrm>
            <a:off x="142875" y="1428750"/>
            <a:ext cx="723900" cy="369888"/>
          </a:xfrm>
          <a:prstGeom prst="rect">
            <a:avLst/>
          </a:prstGeom>
          <a:noFill/>
          <a:ln w="9525">
            <a:noFill/>
            <a:miter lim="800000"/>
            <a:headEnd/>
            <a:tailEnd/>
          </a:ln>
        </p:spPr>
        <p:txBody>
          <a:bodyPr wrap="none">
            <a:spAutoFit/>
          </a:bodyPr>
          <a:lstStyle/>
          <a:p>
            <a:pPr defTabSz="914400"/>
            <a:r>
              <a:rPr lang="en-US">
                <a:latin typeface="Arial" pitchFamily="34" charset="0"/>
              </a:rPr>
              <a:t>Anna</a:t>
            </a:r>
          </a:p>
        </p:txBody>
      </p:sp>
      <p:sp>
        <p:nvSpPr>
          <p:cNvPr id="118793" name="TextBox 10"/>
          <p:cNvSpPr txBox="1">
            <a:spLocks noChangeArrowheads="1"/>
          </p:cNvSpPr>
          <p:nvPr/>
        </p:nvSpPr>
        <p:spPr bwMode="auto">
          <a:xfrm>
            <a:off x="0" y="3286125"/>
            <a:ext cx="903288" cy="369888"/>
          </a:xfrm>
          <a:prstGeom prst="rect">
            <a:avLst/>
          </a:prstGeom>
          <a:noFill/>
          <a:ln w="9525">
            <a:noFill/>
            <a:miter lim="800000"/>
            <a:headEnd/>
            <a:tailEnd/>
          </a:ln>
        </p:spPr>
        <p:txBody>
          <a:bodyPr wrap="none">
            <a:spAutoFit/>
          </a:bodyPr>
          <a:lstStyle/>
          <a:p>
            <a:pPr defTabSz="914400"/>
            <a:r>
              <a:rPr lang="en-US">
                <a:latin typeface="Arial" pitchFamily="34" charset="0"/>
              </a:rPr>
              <a:t>Sophie</a:t>
            </a:r>
          </a:p>
        </p:txBody>
      </p:sp>
      <p:sp>
        <p:nvSpPr>
          <p:cNvPr id="118794" name="TextBox 11"/>
          <p:cNvSpPr txBox="1">
            <a:spLocks noChangeArrowheads="1"/>
          </p:cNvSpPr>
          <p:nvPr/>
        </p:nvSpPr>
        <p:spPr bwMode="auto">
          <a:xfrm>
            <a:off x="214313" y="5286375"/>
            <a:ext cx="863600" cy="369888"/>
          </a:xfrm>
          <a:prstGeom prst="rect">
            <a:avLst/>
          </a:prstGeom>
          <a:noFill/>
          <a:ln w="9525">
            <a:noFill/>
            <a:miter lim="800000"/>
            <a:headEnd/>
            <a:tailEnd/>
          </a:ln>
        </p:spPr>
        <p:txBody>
          <a:bodyPr wrap="none">
            <a:spAutoFit/>
          </a:bodyPr>
          <a:lstStyle/>
          <a:p>
            <a:pPr defTabSz="914400"/>
            <a:r>
              <a:rPr lang="en-US">
                <a:latin typeface="Arial" pitchFamily="34" charset="0"/>
              </a:rPr>
              <a:t>James</a:t>
            </a:r>
          </a:p>
        </p:txBody>
      </p:sp>
      <p:sp>
        <p:nvSpPr>
          <p:cNvPr id="118795" name="TextBox 12"/>
          <p:cNvSpPr txBox="1">
            <a:spLocks noChangeArrowheads="1"/>
          </p:cNvSpPr>
          <p:nvPr/>
        </p:nvSpPr>
        <p:spPr bwMode="auto">
          <a:xfrm>
            <a:off x="1428750" y="285750"/>
            <a:ext cx="2595563" cy="923925"/>
          </a:xfrm>
          <a:prstGeom prst="rect">
            <a:avLst/>
          </a:prstGeom>
          <a:noFill/>
          <a:ln w="9525">
            <a:noFill/>
            <a:miter lim="800000"/>
            <a:headEnd/>
            <a:tailEnd/>
          </a:ln>
        </p:spPr>
        <p:txBody>
          <a:bodyPr wrap="none">
            <a:spAutoFit/>
          </a:bodyPr>
          <a:lstStyle/>
          <a:p>
            <a:pPr defTabSz="914400"/>
            <a:r>
              <a:rPr lang="en-US">
                <a:latin typeface="Arial" pitchFamily="34" charset="0"/>
              </a:rPr>
              <a:t>Emergence:</a:t>
            </a:r>
          </a:p>
          <a:p>
            <a:pPr defTabSz="914400"/>
            <a:r>
              <a:rPr lang="en-US">
                <a:latin typeface="Arial" pitchFamily="34" charset="0"/>
              </a:rPr>
              <a:t>10-18 months</a:t>
            </a:r>
          </a:p>
          <a:p>
            <a:pPr defTabSz="914400"/>
            <a:r>
              <a:rPr lang="en-US">
                <a:latin typeface="Arial" pitchFamily="34" charset="0"/>
              </a:rPr>
              <a:t>(words heard per hour) </a:t>
            </a:r>
          </a:p>
        </p:txBody>
      </p:sp>
      <p:sp>
        <p:nvSpPr>
          <p:cNvPr id="118796" name="TextBox 13"/>
          <p:cNvSpPr txBox="1">
            <a:spLocks noChangeArrowheads="1"/>
          </p:cNvSpPr>
          <p:nvPr/>
        </p:nvSpPr>
        <p:spPr bwMode="auto">
          <a:xfrm>
            <a:off x="1331913" y="1557338"/>
            <a:ext cx="569912" cy="369887"/>
          </a:xfrm>
          <a:prstGeom prst="rect">
            <a:avLst/>
          </a:prstGeom>
          <a:noFill/>
          <a:ln w="9525">
            <a:noFill/>
            <a:miter lim="800000"/>
            <a:headEnd/>
            <a:tailEnd/>
          </a:ln>
        </p:spPr>
        <p:txBody>
          <a:bodyPr wrap="none">
            <a:spAutoFit/>
          </a:bodyPr>
          <a:lstStyle/>
          <a:p>
            <a:pPr defTabSz="914400"/>
            <a:r>
              <a:rPr lang="en-US">
                <a:latin typeface="Arial" pitchFamily="34" charset="0"/>
              </a:rPr>
              <a:t>616</a:t>
            </a:r>
          </a:p>
        </p:txBody>
      </p:sp>
      <p:sp>
        <p:nvSpPr>
          <p:cNvPr id="118797" name="TextBox 14"/>
          <p:cNvSpPr txBox="1">
            <a:spLocks noChangeArrowheads="1"/>
          </p:cNvSpPr>
          <p:nvPr/>
        </p:nvSpPr>
        <p:spPr bwMode="auto">
          <a:xfrm>
            <a:off x="1428750" y="3500438"/>
            <a:ext cx="762000" cy="369887"/>
          </a:xfrm>
          <a:prstGeom prst="rect">
            <a:avLst/>
          </a:prstGeom>
          <a:noFill/>
          <a:ln w="9525">
            <a:noFill/>
            <a:miter lim="800000"/>
            <a:headEnd/>
            <a:tailEnd/>
          </a:ln>
        </p:spPr>
        <p:txBody>
          <a:bodyPr wrap="none">
            <a:spAutoFit/>
          </a:bodyPr>
          <a:lstStyle/>
          <a:p>
            <a:pPr defTabSz="914400"/>
            <a:r>
              <a:rPr lang="en-US">
                <a:latin typeface="Arial" pitchFamily="34" charset="0"/>
              </a:rPr>
              <a:t>1,251</a:t>
            </a:r>
          </a:p>
        </p:txBody>
      </p:sp>
      <p:sp>
        <p:nvSpPr>
          <p:cNvPr id="118798" name="TextBox 15"/>
          <p:cNvSpPr txBox="1">
            <a:spLocks noChangeArrowheads="1"/>
          </p:cNvSpPr>
          <p:nvPr/>
        </p:nvSpPr>
        <p:spPr bwMode="auto">
          <a:xfrm>
            <a:off x="1428750" y="5357813"/>
            <a:ext cx="762000" cy="369887"/>
          </a:xfrm>
          <a:prstGeom prst="rect">
            <a:avLst/>
          </a:prstGeom>
          <a:noFill/>
          <a:ln w="9525">
            <a:noFill/>
            <a:miter lim="800000"/>
            <a:headEnd/>
            <a:tailEnd/>
          </a:ln>
        </p:spPr>
        <p:txBody>
          <a:bodyPr wrap="none">
            <a:spAutoFit/>
          </a:bodyPr>
          <a:lstStyle/>
          <a:p>
            <a:pPr defTabSz="914400"/>
            <a:r>
              <a:rPr lang="en-US">
                <a:latin typeface="Arial" pitchFamily="34" charset="0"/>
              </a:rPr>
              <a:t>2,153</a:t>
            </a:r>
          </a:p>
        </p:txBody>
      </p:sp>
      <p:sp>
        <p:nvSpPr>
          <p:cNvPr id="118799" name="TextBox 16"/>
          <p:cNvSpPr txBox="1">
            <a:spLocks noChangeArrowheads="1"/>
          </p:cNvSpPr>
          <p:nvPr/>
        </p:nvSpPr>
        <p:spPr bwMode="auto">
          <a:xfrm>
            <a:off x="1571625" y="2000250"/>
            <a:ext cx="1539875" cy="646113"/>
          </a:xfrm>
          <a:prstGeom prst="rect">
            <a:avLst/>
          </a:prstGeom>
          <a:noFill/>
          <a:ln w="9525">
            <a:noFill/>
            <a:miter lim="800000"/>
            <a:headEnd/>
            <a:tailEnd/>
          </a:ln>
        </p:spPr>
        <p:txBody>
          <a:bodyPr wrap="none">
            <a:spAutoFit/>
          </a:bodyPr>
          <a:lstStyle/>
          <a:p>
            <a:pPr defTabSz="914400"/>
            <a:r>
              <a:rPr lang="en-US">
                <a:latin typeface="Arial" pitchFamily="34" charset="0"/>
              </a:rPr>
              <a:t>5 affirmative</a:t>
            </a:r>
          </a:p>
          <a:p>
            <a:pPr defTabSz="914400"/>
            <a:r>
              <a:rPr lang="en-US">
                <a:latin typeface="Arial" pitchFamily="34" charset="0"/>
              </a:rPr>
              <a:t>11 prohibitive</a:t>
            </a:r>
          </a:p>
        </p:txBody>
      </p:sp>
      <p:sp>
        <p:nvSpPr>
          <p:cNvPr id="118800" name="TextBox 17"/>
          <p:cNvSpPr txBox="1">
            <a:spLocks noChangeArrowheads="1"/>
          </p:cNvSpPr>
          <p:nvPr/>
        </p:nvSpPr>
        <p:spPr bwMode="auto">
          <a:xfrm>
            <a:off x="1571625" y="4071938"/>
            <a:ext cx="1565275" cy="646112"/>
          </a:xfrm>
          <a:prstGeom prst="rect">
            <a:avLst/>
          </a:prstGeom>
          <a:noFill/>
          <a:ln w="9525">
            <a:noFill/>
            <a:miter lim="800000"/>
            <a:headEnd/>
            <a:tailEnd/>
          </a:ln>
        </p:spPr>
        <p:txBody>
          <a:bodyPr wrap="none">
            <a:spAutoFit/>
          </a:bodyPr>
          <a:lstStyle/>
          <a:p>
            <a:pPr defTabSz="914400"/>
            <a:r>
              <a:rPr lang="en-US">
                <a:latin typeface="Arial" pitchFamily="34" charset="0"/>
              </a:rPr>
              <a:t>12 affirmative</a:t>
            </a:r>
          </a:p>
          <a:p>
            <a:pPr defTabSz="914400"/>
            <a:r>
              <a:rPr lang="en-US">
                <a:latin typeface="Arial" pitchFamily="34" charset="0"/>
              </a:rPr>
              <a:t>7 prohibitive</a:t>
            </a:r>
          </a:p>
        </p:txBody>
      </p:sp>
      <p:sp>
        <p:nvSpPr>
          <p:cNvPr id="118801" name="TextBox 18"/>
          <p:cNvSpPr txBox="1">
            <a:spLocks noChangeArrowheads="1"/>
          </p:cNvSpPr>
          <p:nvPr/>
        </p:nvSpPr>
        <p:spPr bwMode="auto">
          <a:xfrm>
            <a:off x="1643063" y="5857875"/>
            <a:ext cx="1565275" cy="646113"/>
          </a:xfrm>
          <a:prstGeom prst="rect">
            <a:avLst/>
          </a:prstGeom>
          <a:noFill/>
          <a:ln w="9525">
            <a:noFill/>
            <a:miter lim="800000"/>
            <a:headEnd/>
            <a:tailEnd/>
          </a:ln>
        </p:spPr>
        <p:txBody>
          <a:bodyPr wrap="none">
            <a:spAutoFit/>
          </a:bodyPr>
          <a:lstStyle/>
          <a:p>
            <a:pPr defTabSz="914400"/>
            <a:r>
              <a:rPr lang="en-US">
                <a:latin typeface="Arial" pitchFamily="34" charset="0"/>
              </a:rPr>
              <a:t>32 affirmative</a:t>
            </a:r>
          </a:p>
          <a:p>
            <a:pPr defTabSz="914400"/>
            <a:r>
              <a:rPr lang="en-US">
                <a:latin typeface="Arial" pitchFamily="34" charset="0"/>
              </a:rPr>
              <a:t>5 prohibitive</a:t>
            </a:r>
          </a:p>
        </p:txBody>
      </p:sp>
      <p:sp>
        <p:nvSpPr>
          <p:cNvPr id="118802" name="TextBox 19"/>
          <p:cNvSpPr txBox="1">
            <a:spLocks noChangeArrowheads="1"/>
          </p:cNvSpPr>
          <p:nvPr/>
        </p:nvSpPr>
        <p:spPr bwMode="auto">
          <a:xfrm>
            <a:off x="4000500" y="214313"/>
            <a:ext cx="1508125" cy="1477962"/>
          </a:xfrm>
          <a:prstGeom prst="rect">
            <a:avLst/>
          </a:prstGeom>
          <a:noFill/>
          <a:ln w="9525">
            <a:noFill/>
            <a:miter lim="800000"/>
            <a:headEnd/>
            <a:tailEnd/>
          </a:ln>
        </p:spPr>
        <p:txBody>
          <a:bodyPr>
            <a:spAutoFit/>
          </a:bodyPr>
          <a:lstStyle/>
          <a:p>
            <a:pPr defTabSz="914400"/>
            <a:r>
              <a:rPr lang="en-US">
                <a:latin typeface="Arial" pitchFamily="34" charset="0"/>
              </a:rPr>
              <a:t>Cumulative, by age 3</a:t>
            </a:r>
          </a:p>
          <a:p>
            <a:pPr defTabSz="914400"/>
            <a:r>
              <a:rPr lang="en-US">
                <a:latin typeface="Arial" pitchFamily="34" charset="0"/>
              </a:rPr>
              <a:t>(collection of spoken</a:t>
            </a:r>
          </a:p>
          <a:p>
            <a:pPr defTabSz="914400"/>
            <a:r>
              <a:rPr lang="en-US">
                <a:latin typeface="Arial" pitchFamily="34" charset="0"/>
              </a:rPr>
              <a:t>words)</a:t>
            </a:r>
          </a:p>
        </p:txBody>
      </p:sp>
      <p:grpSp>
        <p:nvGrpSpPr>
          <p:cNvPr id="2" name="Group 27"/>
          <p:cNvGrpSpPr>
            <a:grpSpLocks/>
          </p:cNvGrpSpPr>
          <p:nvPr/>
        </p:nvGrpSpPr>
        <p:grpSpPr bwMode="auto">
          <a:xfrm>
            <a:off x="4071938" y="1500188"/>
            <a:ext cx="833437" cy="4227512"/>
            <a:chOff x="4071934" y="1500174"/>
            <a:chExt cx="833185" cy="4226984"/>
          </a:xfrm>
        </p:grpSpPr>
        <p:sp>
          <p:nvSpPr>
            <p:cNvPr id="118804" name="TextBox 20"/>
            <p:cNvSpPr txBox="1">
              <a:spLocks noChangeArrowheads="1"/>
            </p:cNvSpPr>
            <p:nvPr/>
          </p:nvSpPr>
          <p:spPr bwMode="auto">
            <a:xfrm>
              <a:off x="4071934" y="1500174"/>
              <a:ext cx="569215" cy="923215"/>
            </a:xfrm>
            <a:prstGeom prst="rect">
              <a:avLst/>
            </a:prstGeom>
            <a:noFill/>
            <a:ln w="9525">
              <a:noFill/>
              <a:miter lim="800000"/>
              <a:headEnd/>
              <a:tailEnd/>
            </a:ln>
          </p:spPr>
          <p:txBody>
            <a:bodyPr wrap="none">
              <a:spAutoFit/>
            </a:bodyPr>
            <a:lstStyle/>
            <a:p>
              <a:pPr defTabSz="914400"/>
              <a:endParaRPr lang="en-US">
                <a:latin typeface="Arial" pitchFamily="34" charset="0"/>
              </a:endParaRPr>
            </a:p>
            <a:p>
              <a:pPr defTabSz="914400"/>
              <a:endParaRPr lang="en-US">
                <a:latin typeface="Arial" pitchFamily="34" charset="0"/>
              </a:endParaRPr>
            </a:p>
            <a:p>
              <a:pPr defTabSz="914400"/>
              <a:r>
                <a:rPr lang="en-US">
                  <a:latin typeface="Arial" pitchFamily="34" charset="0"/>
                </a:rPr>
                <a:t>500</a:t>
              </a:r>
            </a:p>
          </p:txBody>
        </p:sp>
        <p:sp>
          <p:nvSpPr>
            <p:cNvPr id="118805" name="TextBox 21"/>
            <p:cNvSpPr txBox="1">
              <a:spLocks noChangeArrowheads="1"/>
            </p:cNvSpPr>
            <p:nvPr/>
          </p:nvSpPr>
          <p:spPr bwMode="auto">
            <a:xfrm>
              <a:off x="4143372" y="3571876"/>
              <a:ext cx="569387" cy="369332"/>
            </a:xfrm>
            <a:prstGeom prst="rect">
              <a:avLst/>
            </a:prstGeom>
            <a:noFill/>
            <a:ln w="9525">
              <a:noFill/>
              <a:miter lim="800000"/>
              <a:headEnd/>
              <a:tailEnd/>
            </a:ln>
          </p:spPr>
          <p:txBody>
            <a:bodyPr wrap="none">
              <a:spAutoFit/>
            </a:bodyPr>
            <a:lstStyle/>
            <a:p>
              <a:pPr defTabSz="914400"/>
              <a:r>
                <a:rPr lang="en-US">
                  <a:latin typeface="Arial" pitchFamily="34" charset="0"/>
                </a:rPr>
                <a:t>700</a:t>
              </a:r>
            </a:p>
          </p:txBody>
        </p:sp>
        <p:sp>
          <p:nvSpPr>
            <p:cNvPr id="118806" name="TextBox 22"/>
            <p:cNvSpPr txBox="1">
              <a:spLocks noChangeArrowheads="1"/>
            </p:cNvSpPr>
            <p:nvPr/>
          </p:nvSpPr>
          <p:spPr bwMode="auto">
            <a:xfrm>
              <a:off x="4143372" y="5357826"/>
              <a:ext cx="761747" cy="369332"/>
            </a:xfrm>
            <a:prstGeom prst="rect">
              <a:avLst/>
            </a:prstGeom>
            <a:noFill/>
            <a:ln w="9525">
              <a:noFill/>
              <a:miter lim="800000"/>
              <a:headEnd/>
              <a:tailEnd/>
            </a:ln>
          </p:spPr>
          <p:txBody>
            <a:bodyPr wrap="none">
              <a:spAutoFit/>
            </a:bodyPr>
            <a:lstStyle/>
            <a:p>
              <a:pPr defTabSz="914400"/>
              <a:r>
                <a:rPr lang="en-US">
                  <a:latin typeface="Arial" pitchFamily="34" charset="0"/>
                </a:rPr>
                <a:t>1,100</a:t>
              </a:r>
            </a:p>
          </p:txBody>
        </p:sp>
      </p:grpSp>
      <p:sp>
        <p:nvSpPr>
          <p:cNvPr id="118807" name="TextBox 23"/>
          <p:cNvSpPr txBox="1">
            <a:spLocks noChangeArrowheads="1"/>
          </p:cNvSpPr>
          <p:nvPr/>
        </p:nvSpPr>
        <p:spPr bwMode="auto">
          <a:xfrm>
            <a:off x="6611938" y="0"/>
            <a:ext cx="2532062" cy="1477963"/>
          </a:xfrm>
          <a:prstGeom prst="rect">
            <a:avLst/>
          </a:prstGeom>
          <a:noFill/>
          <a:ln w="9525">
            <a:noFill/>
            <a:miter lim="800000"/>
            <a:headEnd/>
            <a:tailEnd/>
          </a:ln>
        </p:spPr>
        <p:txBody>
          <a:bodyPr wrap="none">
            <a:spAutoFit/>
          </a:bodyPr>
          <a:lstStyle/>
          <a:p>
            <a:pPr defTabSz="914400"/>
            <a:r>
              <a:rPr lang="en-US">
                <a:latin typeface="Arial" pitchFamily="34" charset="0"/>
              </a:rPr>
              <a:t>School age: </a:t>
            </a:r>
          </a:p>
          <a:p>
            <a:pPr defTabSz="914400"/>
            <a:r>
              <a:rPr lang="en-US">
                <a:latin typeface="Arial" pitchFamily="34" charset="0"/>
              </a:rPr>
              <a:t>Predictive capacity</a:t>
            </a:r>
          </a:p>
          <a:p>
            <a:pPr defTabSz="914400"/>
            <a:r>
              <a:rPr lang="en-US">
                <a:latin typeface="Arial" pitchFamily="34" charset="0"/>
              </a:rPr>
              <a:t>(number of words</a:t>
            </a:r>
          </a:p>
          <a:p>
            <a:pPr defTabSz="914400"/>
            <a:r>
              <a:rPr lang="en-US">
                <a:latin typeface="Arial" pitchFamily="34" charset="0"/>
              </a:rPr>
              <a:t>expected to be learned</a:t>
            </a:r>
          </a:p>
          <a:p>
            <a:pPr defTabSz="914400"/>
            <a:r>
              <a:rPr lang="en-US">
                <a:latin typeface="Arial" pitchFamily="34" charset="0"/>
              </a:rPr>
              <a:t>per year)</a:t>
            </a:r>
          </a:p>
        </p:txBody>
      </p:sp>
      <p:grpSp>
        <p:nvGrpSpPr>
          <p:cNvPr id="6" name="Group 28"/>
          <p:cNvGrpSpPr>
            <a:grpSpLocks/>
          </p:cNvGrpSpPr>
          <p:nvPr/>
        </p:nvGrpSpPr>
        <p:grpSpPr bwMode="auto">
          <a:xfrm>
            <a:off x="6643688" y="1857375"/>
            <a:ext cx="1941512" cy="4013200"/>
            <a:chOff x="6643702" y="1857364"/>
            <a:chExt cx="1941557" cy="4012670"/>
          </a:xfrm>
        </p:grpSpPr>
        <p:sp>
          <p:nvSpPr>
            <p:cNvPr id="118809" name="TextBox 25"/>
            <p:cNvSpPr txBox="1">
              <a:spLocks noChangeArrowheads="1"/>
            </p:cNvSpPr>
            <p:nvPr/>
          </p:nvSpPr>
          <p:spPr bwMode="auto">
            <a:xfrm>
              <a:off x="6715140" y="1857364"/>
              <a:ext cx="1749197" cy="369332"/>
            </a:xfrm>
            <a:prstGeom prst="rect">
              <a:avLst/>
            </a:prstGeom>
            <a:noFill/>
            <a:ln w="9525">
              <a:noFill/>
              <a:miter lim="800000"/>
              <a:headEnd/>
              <a:tailEnd/>
            </a:ln>
          </p:spPr>
          <p:txBody>
            <a:bodyPr wrap="none">
              <a:spAutoFit/>
            </a:bodyPr>
            <a:lstStyle/>
            <a:p>
              <a:pPr defTabSz="914400"/>
              <a:r>
                <a:rPr lang="en-US">
                  <a:latin typeface="Arial" pitchFamily="34" charset="0"/>
                </a:rPr>
                <a:t>750 (2 per day)</a:t>
              </a:r>
            </a:p>
          </p:txBody>
        </p:sp>
        <p:sp>
          <p:nvSpPr>
            <p:cNvPr id="118810" name="TextBox 26"/>
            <p:cNvSpPr txBox="1">
              <a:spLocks noChangeArrowheads="1"/>
            </p:cNvSpPr>
            <p:nvPr/>
          </p:nvSpPr>
          <p:spPr bwMode="auto">
            <a:xfrm>
              <a:off x="6643702" y="5500702"/>
              <a:ext cx="1941557" cy="369332"/>
            </a:xfrm>
            <a:prstGeom prst="rect">
              <a:avLst/>
            </a:prstGeom>
            <a:noFill/>
            <a:ln w="9525">
              <a:noFill/>
              <a:miter lim="800000"/>
              <a:headEnd/>
              <a:tailEnd/>
            </a:ln>
          </p:spPr>
          <p:txBody>
            <a:bodyPr wrap="none">
              <a:spAutoFit/>
            </a:bodyPr>
            <a:lstStyle/>
            <a:p>
              <a:pPr defTabSz="914400"/>
              <a:r>
                <a:rPr lang="en-US">
                  <a:latin typeface="Arial" pitchFamily="34" charset="0"/>
                </a:rPr>
                <a:t>3,000 (8 per day)</a:t>
              </a:r>
            </a:p>
          </p:txBody>
        </p:sp>
      </p:grpSp>
      <p:sp>
        <p:nvSpPr>
          <p:cNvPr id="30" name="TextBox 29"/>
          <p:cNvSpPr txBox="1">
            <a:spLocks noChangeArrowheads="1"/>
          </p:cNvSpPr>
          <p:nvPr/>
        </p:nvSpPr>
        <p:spPr bwMode="auto">
          <a:xfrm>
            <a:off x="0" y="5929313"/>
            <a:ext cx="1171575" cy="369887"/>
          </a:xfrm>
          <a:prstGeom prst="rect">
            <a:avLst/>
          </a:prstGeom>
          <a:noFill/>
          <a:ln w="9525">
            <a:noFill/>
            <a:miter lim="800000"/>
            <a:headEnd/>
            <a:tailEnd/>
          </a:ln>
        </p:spPr>
        <p:txBody>
          <a:bodyPr wrap="none">
            <a:spAutoFit/>
          </a:bodyPr>
          <a:lstStyle/>
          <a:p>
            <a:pPr defTabSz="914400"/>
            <a:r>
              <a:rPr lang="en-US">
                <a:solidFill>
                  <a:srgbClr val="FF0000"/>
                </a:solidFill>
                <a:latin typeface="Arial" pitchFamily="34" charset="0"/>
              </a:rPr>
              <a:t>Col. profs</a:t>
            </a:r>
          </a:p>
        </p:txBody>
      </p:sp>
      <p:sp>
        <p:nvSpPr>
          <p:cNvPr id="31" name="TextBox 30"/>
          <p:cNvSpPr txBox="1">
            <a:spLocks noChangeArrowheads="1"/>
          </p:cNvSpPr>
          <p:nvPr/>
        </p:nvSpPr>
        <p:spPr bwMode="auto">
          <a:xfrm>
            <a:off x="0" y="3786188"/>
            <a:ext cx="1300163" cy="1200150"/>
          </a:xfrm>
          <a:prstGeom prst="rect">
            <a:avLst/>
          </a:prstGeom>
          <a:noFill/>
          <a:ln w="9525">
            <a:noFill/>
            <a:miter lim="800000"/>
            <a:headEnd/>
            <a:tailEnd/>
          </a:ln>
        </p:spPr>
        <p:txBody>
          <a:bodyPr wrap="none">
            <a:spAutoFit/>
          </a:bodyPr>
          <a:lstStyle/>
          <a:p>
            <a:pPr defTabSz="914400"/>
            <a:r>
              <a:rPr lang="en-US">
                <a:solidFill>
                  <a:srgbClr val="FF0000"/>
                </a:solidFill>
                <a:latin typeface="Arial" pitchFamily="34" charset="0"/>
              </a:rPr>
              <a:t>Office and</a:t>
            </a:r>
          </a:p>
          <a:p>
            <a:pPr defTabSz="914400"/>
            <a:r>
              <a:rPr lang="en-US">
                <a:solidFill>
                  <a:srgbClr val="FF0000"/>
                </a:solidFill>
                <a:latin typeface="Arial" pitchFamily="34" charset="0"/>
              </a:rPr>
              <a:t>Hospital</a:t>
            </a:r>
          </a:p>
          <a:p>
            <a:pPr defTabSz="914400"/>
            <a:r>
              <a:rPr lang="en-US">
                <a:solidFill>
                  <a:srgbClr val="FF0000"/>
                </a:solidFill>
                <a:latin typeface="Arial" pitchFamily="34" charset="0"/>
              </a:rPr>
              <a:t>Workers</a:t>
            </a:r>
          </a:p>
          <a:p>
            <a:pPr defTabSz="914400"/>
            <a:r>
              <a:rPr lang="en-US">
                <a:solidFill>
                  <a:srgbClr val="FF0000"/>
                </a:solidFill>
                <a:latin typeface="Arial" pitchFamily="34" charset="0"/>
              </a:rPr>
              <a:t>(not mgmt</a:t>
            </a:r>
            <a:r>
              <a:rPr lang="en-US">
                <a:latin typeface="Arial" pitchFamily="34" charset="0"/>
              </a:rPr>
              <a:t>)</a:t>
            </a:r>
          </a:p>
        </p:txBody>
      </p:sp>
      <p:sp>
        <p:nvSpPr>
          <p:cNvPr id="32" name="TextBox 31"/>
          <p:cNvSpPr txBox="1">
            <a:spLocks noChangeArrowheads="1"/>
          </p:cNvSpPr>
          <p:nvPr/>
        </p:nvSpPr>
        <p:spPr bwMode="auto">
          <a:xfrm>
            <a:off x="0" y="2214563"/>
            <a:ext cx="1274763" cy="646112"/>
          </a:xfrm>
          <a:prstGeom prst="rect">
            <a:avLst/>
          </a:prstGeom>
          <a:noFill/>
          <a:ln w="9525">
            <a:noFill/>
            <a:miter lim="800000"/>
            <a:headEnd/>
            <a:tailEnd/>
          </a:ln>
        </p:spPr>
        <p:txBody>
          <a:bodyPr wrap="none">
            <a:spAutoFit/>
          </a:bodyPr>
          <a:lstStyle/>
          <a:p>
            <a:pPr defTabSz="914400"/>
            <a:r>
              <a:rPr lang="en-US">
                <a:solidFill>
                  <a:srgbClr val="FF0000"/>
                </a:solidFill>
                <a:latin typeface="Arial" pitchFamily="34" charset="0"/>
              </a:rPr>
              <a:t>Public</a:t>
            </a:r>
          </a:p>
          <a:p>
            <a:pPr defTabSz="914400"/>
            <a:r>
              <a:rPr lang="en-US">
                <a:solidFill>
                  <a:srgbClr val="FF0000"/>
                </a:solidFill>
                <a:latin typeface="Arial" pitchFamily="34" charset="0"/>
              </a:rPr>
              <a:t>assistance</a:t>
            </a:r>
          </a:p>
        </p:txBody>
      </p:sp>
      <p:sp>
        <p:nvSpPr>
          <p:cNvPr id="118814" name="TextBox 32"/>
          <p:cNvSpPr txBox="1">
            <a:spLocks noChangeArrowheads="1"/>
          </p:cNvSpPr>
          <p:nvPr/>
        </p:nvSpPr>
        <p:spPr bwMode="auto">
          <a:xfrm>
            <a:off x="5867400" y="476250"/>
            <a:ext cx="660400" cy="923925"/>
          </a:xfrm>
          <a:prstGeom prst="rect">
            <a:avLst/>
          </a:prstGeom>
          <a:noFill/>
          <a:ln w="9525">
            <a:noFill/>
            <a:miter lim="800000"/>
            <a:headEnd/>
            <a:tailEnd/>
          </a:ln>
        </p:spPr>
        <p:txBody>
          <a:bodyPr wrap="none">
            <a:spAutoFit/>
          </a:bodyPr>
          <a:lstStyle/>
          <a:p>
            <a:pPr defTabSz="914400"/>
            <a:r>
              <a:rPr lang="en-US">
                <a:latin typeface="Arial" pitchFamily="34" charset="0"/>
              </a:rPr>
              <a:t>…by</a:t>
            </a:r>
          </a:p>
          <a:p>
            <a:pPr defTabSz="914400"/>
            <a:r>
              <a:rPr lang="en-US">
                <a:latin typeface="Arial" pitchFamily="34" charset="0"/>
              </a:rPr>
              <a:t>age</a:t>
            </a:r>
          </a:p>
          <a:p>
            <a:pPr defTabSz="914400"/>
            <a:r>
              <a:rPr lang="en-US">
                <a:latin typeface="Arial" pitchFamily="34" charset="0"/>
              </a:rPr>
              <a:t>5: </a:t>
            </a:r>
          </a:p>
        </p:txBody>
      </p:sp>
      <p:sp>
        <p:nvSpPr>
          <p:cNvPr id="118815" name="TextBox 34"/>
          <p:cNvSpPr txBox="1">
            <a:spLocks noChangeArrowheads="1"/>
          </p:cNvSpPr>
          <p:nvPr/>
        </p:nvSpPr>
        <p:spPr bwMode="auto">
          <a:xfrm>
            <a:off x="5508625" y="2060575"/>
            <a:ext cx="762000" cy="369888"/>
          </a:xfrm>
          <a:prstGeom prst="rect">
            <a:avLst/>
          </a:prstGeom>
          <a:noFill/>
          <a:ln w="9525">
            <a:noFill/>
            <a:miter lim="800000"/>
            <a:headEnd/>
            <a:tailEnd/>
          </a:ln>
        </p:spPr>
        <p:txBody>
          <a:bodyPr wrap="none">
            <a:spAutoFit/>
          </a:bodyPr>
          <a:lstStyle/>
          <a:p>
            <a:pPr defTabSz="914400"/>
            <a:r>
              <a:rPr lang="en-US">
                <a:latin typeface="Arial" pitchFamily="34" charset="0"/>
              </a:rPr>
              <a:t>2,000</a:t>
            </a:r>
          </a:p>
        </p:txBody>
      </p:sp>
      <p:sp>
        <p:nvSpPr>
          <p:cNvPr id="118816" name="TextBox 35"/>
          <p:cNvSpPr txBox="1">
            <a:spLocks noChangeArrowheads="1"/>
          </p:cNvSpPr>
          <p:nvPr/>
        </p:nvSpPr>
        <p:spPr bwMode="auto">
          <a:xfrm>
            <a:off x="5364163" y="5445125"/>
            <a:ext cx="762000" cy="369888"/>
          </a:xfrm>
          <a:prstGeom prst="rect">
            <a:avLst/>
          </a:prstGeom>
          <a:noFill/>
          <a:ln w="9525">
            <a:noFill/>
            <a:miter lim="800000"/>
            <a:headEnd/>
            <a:tailEnd/>
          </a:ln>
        </p:spPr>
        <p:txBody>
          <a:bodyPr wrap="none">
            <a:spAutoFit/>
          </a:bodyPr>
          <a:lstStyle/>
          <a:p>
            <a:pPr defTabSz="914400"/>
            <a:r>
              <a:rPr lang="en-US">
                <a:latin typeface="Arial" pitchFamily="34" charset="0"/>
              </a:rPr>
              <a:t>5,000</a:t>
            </a:r>
          </a:p>
        </p:txBody>
      </p:sp>
      <p:sp>
        <p:nvSpPr>
          <p:cNvPr id="118817" name="TextBox 36"/>
          <p:cNvSpPr txBox="1">
            <a:spLocks noChangeArrowheads="1"/>
          </p:cNvSpPr>
          <p:nvPr/>
        </p:nvSpPr>
        <p:spPr bwMode="auto">
          <a:xfrm>
            <a:off x="5508625" y="3644900"/>
            <a:ext cx="762000" cy="369888"/>
          </a:xfrm>
          <a:prstGeom prst="rect">
            <a:avLst/>
          </a:prstGeom>
          <a:noFill/>
          <a:ln w="9525">
            <a:noFill/>
            <a:miter lim="800000"/>
            <a:headEnd/>
            <a:tailEnd/>
          </a:ln>
        </p:spPr>
        <p:txBody>
          <a:bodyPr wrap="none">
            <a:spAutoFit/>
          </a:bodyPr>
          <a:lstStyle/>
          <a:p>
            <a:pPr defTabSz="914400"/>
            <a:r>
              <a:rPr lang="en-US">
                <a:latin typeface="Arial" pitchFamily="34" charset="0"/>
              </a:rPr>
              <a:t>3,000</a:t>
            </a:r>
          </a:p>
        </p:txBody>
      </p:sp>
      <p:sp>
        <p:nvSpPr>
          <p:cNvPr id="118818" name="TextBox 37"/>
          <p:cNvSpPr txBox="1">
            <a:spLocks noChangeArrowheads="1"/>
          </p:cNvSpPr>
          <p:nvPr/>
        </p:nvSpPr>
        <p:spPr bwMode="auto">
          <a:xfrm>
            <a:off x="6804025" y="3789363"/>
            <a:ext cx="2006600" cy="368300"/>
          </a:xfrm>
          <a:prstGeom prst="rect">
            <a:avLst/>
          </a:prstGeom>
          <a:noFill/>
          <a:ln w="9525">
            <a:noFill/>
            <a:miter lim="800000"/>
            <a:headEnd/>
            <a:tailEnd/>
          </a:ln>
        </p:spPr>
        <p:txBody>
          <a:bodyPr wrap="none">
            <a:spAutoFit/>
          </a:bodyPr>
          <a:lstStyle/>
          <a:p>
            <a:pPr defTabSz="914400"/>
            <a:r>
              <a:rPr lang="en-US">
                <a:latin typeface="Arial" pitchFamily="34" charset="0"/>
              </a:rPr>
              <a:t>1500   (4 per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Line 2"/>
          <p:cNvSpPr>
            <a:spLocks noChangeShapeType="1"/>
          </p:cNvSpPr>
          <p:nvPr/>
        </p:nvSpPr>
        <p:spPr bwMode="auto">
          <a:xfrm>
            <a:off x="1116013" y="4221163"/>
            <a:ext cx="1439862" cy="360362"/>
          </a:xfrm>
          <a:prstGeom prst="line">
            <a:avLst/>
          </a:prstGeom>
          <a:noFill/>
          <a:ln w="76200">
            <a:solidFill>
              <a:srgbClr val="FF3300"/>
            </a:solidFill>
            <a:round/>
            <a:headEnd type="triangle" w="med" len="med"/>
            <a:tailEnd/>
          </a:ln>
        </p:spPr>
        <p:txBody>
          <a:bodyPr/>
          <a:lstStyle/>
          <a:p>
            <a:endParaRPr lang="en-US"/>
          </a:p>
        </p:txBody>
      </p:sp>
      <p:pic>
        <p:nvPicPr>
          <p:cNvPr id="119811" name="Picture 3" descr="Mountain_Pass">
            <a:hlinkClick r:id="rId2"/>
          </p:cNvPr>
          <p:cNvPicPr>
            <a:picLocks noChangeAspect="1" noChangeArrowheads="1"/>
          </p:cNvPicPr>
          <p:nvPr/>
        </p:nvPicPr>
        <p:blipFill>
          <a:blip r:embed="rId3" cstate="print"/>
          <a:srcRect/>
          <a:stretch>
            <a:fillRect/>
          </a:stretch>
        </p:blipFill>
        <p:spPr bwMode="auto">
          <a:xfrm>
            <a:off x="0" y="765175"/>
            <a:ext cx="4537075" cy="4165600"/>
          </a:xfrm>
          <a:prstGeom prst="rect">
            <a:avLst/>
          </a:prstGeom>
          <a:noFill/>
          <a:ln w="9525">
            <a:noFill/>
            <a:miter lim="800000"/>
            <a:headEnd/>
            <a:tailEnd/>
          </a:ln>
        </p:spPr>
      </p:pic>
      <p:grpSp>
        <p:nvGrpSpPr>
          <p:cNvPr id="2" name="Group 4"/>
          <p:cNvGrpSpPr>
            <a:grpSpLocks/>
          </p:cNvGrpSpPr>
          <p:nvPr/>
        </p:nvGrpSpPr>
        <p:grpSpPr bwMode="auto">
          <a:xfrm>
            <a:off x="2700338" y="0"/>
            <a:ext cx="6619875" cy="1739900"/>
            <a:chOff x="1701" y="0"/>
            <a:chExt cx="4170" cy="1096"/>
          </a:xfrm>
        </p:grpSpPr>
        <p:sp>
          <p:nvSpPr>
            <p:cNvPr id="119813" name="Text Box 5"/>
            <p:cNvSpPr txBox="1">
              <a:spLocks noChangeArrowheads="1"/>
            </p:cNvSpPr>
            <p:nvPr/>
          </p:nvSpPr>
          <p:spPr bwMode="auto">
            <a:xfrm>
              <a:off x="2835" y="0"/>
              <a:ext cx="3036" cy="1096"/>
            </a:xfrm>
            <a:prstGeom prst="rect">
              <a:avLst/>
            </a:prstGeom>
            <a:noFill/>
            <a:ln w="9525">
              <a:noFill/>
              <a:miter lim="800000"/>
              <a:headEnd/>
              <a:tailEnd/>
            </a:ln>
          </p:spPr>
          <p:txBody>
            <a:bodyPr wrap="none">
              <a:spAutoFit/>
            </a:bodyPr>
            <a:lstStyle/>
            <a:p>
              <a:pPr defTabSz="914400"/>
              <a:r>
                <a:rPr lang="en-US" b="1">
                  <a:latin typeface="Arial" pitchFamily="34" charset="0"/>
                </a:rPr>
                <a:t>Tier 3:</a:t>
              </a:r>
              <a:r>
                <a:rPr lang="en-US">
                  <a:latin typeface="Arial" pitchFamily="34" charset="0"/>
                </a:rPr>
                <a:t> glossary word:</a:t>
              </a:r>
            </a:p>
            <a:p>
              <a:pPr defTabSz="914400"/>
              <a:r>
                <a:rPr lang="en-US">
                  <a:latin typeface="Arial" pitchFamily="34" charset="0"/>
                </a:rPr>
                <a:t>	Multisyllabic</a:t>
              </a:r>
            </a:p>
            <a:p>
              <a:pPr defTabSz="914400"/>
              <a:r>
                <a:rPr lang="en-US">
                  <a:latin typeface="Arial" pitchFamily="34" charset="0"/>
                </a:rPr>
                <a:t>               </a:t>
              </a:r>
              <a:r>
                <a:rPr lang="en-US" b="1">
                  <a:latin typeface="Arial" pitchFamily="34" charset="0"/>
                </a:rPr>
                <a:t>Specific to a subject area</a:t>
              </a:r>
            </a:p>
            <a:p>
              <a:pPr defTabSz="914400"/>
              <a:r>
                <a:rPr lang="en-US">
                  <a:latin typeface="Arial" pitchFamily="34" charset="0"/>
                </a:rPr>
                <a:t>	 Latin or Greek-based</a:t>
              </a:r>
            </a:p>
            <a:p>
              <a:pPr defTabSz="914400"/>
              <a:r>
                <a:rPr lang="en-US" i="1">
                  <a:latin typeface="Arial" pitchFamily="34" charset="0"/>
                </a:rPr>
                <a:t>topography, photosynthesis, Isoceles triangle,</a:t>
              </a:r>
            </a:p>
            <a:p>
              <a:pPr defTabSz="914400"/>
              <a:r>
                <a:rPr lang="en-US" i="1">
                  <a:latin typeface="Arial" pitchFamily="34" charset="0"/>
                </a:rPr>
                <a:t> sedimentary, oxygenated, cartographer</a:t>
              </a:r>
            </a:p>
          </p:txBody>
        </p:sp>
        <p:sp>
          <p:nvSpPr>
            <p:cNvPr id="119814" name="Line 6"/>
            <p:cNvSpPr>
              <a:spLocks noChangeShapeType="1"/>
            </p:cNvSpPr>
            <p:nvPr/>
          </p:nvSpPr>
          <p:spPr bwMode="auto">
            <a:xfrm flipV="1">
              <a:off x="1701" y="255"/>
              <a:ext cx="1179" cy="680"/>
            </a:xfrm>
            <a:prstGeom prst="line">
              <a:avLst/>
            </a:prstGeom>
            <a:noFill/>
            <a:ln w="76200">
              <a:solidFill>
                <a:srgbClr val="FF3300"/>
              </a:solidFill>
              <a:round/>
              <a:headEnd type="triangle" w="med" len="med"/>
              <a:tailEnd/>
            </a:ln>
          </p:spPr>
          <p:txBody>
            <a:bodyPr/>
            <a:lstStyle/>
            <a:p>
              <a:endParaRPr lang="en-US"/>
            </a:p>
          </p:txBody>
        </p:sp>
      </p:grpSp>
      <p:grpSp>
        <p:nvGrpSpPr>
          <p:cNvPr id="3" name="Group 7"/>
          <p:cNvGrpSpPr>
            <a:grpSpLocks/>
          </p:cNvGrpSpPr>
          <p:nvPr/>
        </p:nvGrpSpPr>
        <p:grpSpPr bwMode="auto">
          <a:xfrm>
            <a:off x="3419475" y="2276475"/>
            <a:ext cx="5602288" cy="2563813"/>
            <a:chOff x="2154" y="1434"/>
            <a:chExt cx="3529" cy="1615"/>
          </a:xfrm>
        </p:grpSpPr>
        <p:sp>
          <p:nvSpPr>
            <p:cNvPr id="119816" name="Text Box 8"/>
            <p:cNvSpPr txBox="1">
              <a:spLocks noChangeArrowheads="1"/>
            </p:cNvSpPr>
            <p:nvPr/>
          </p:nvSpPr>
          <p:spPr bwMode="auto">
            <a:xfrm>
              <a:off x="2927" y="1434"/>
              <a:ext cx="2756" cy="1615"/>
            </a:xfrm>
            <a:prstGeom prst="rect">
              <a:avLst/>
            </a:prstGeom>
            <a:noFill/>
            <a:ln w="9525">
              <a:noFill/>
              <a:miter lim="800000"/>
              <a:headEnd/>
              <a:tailEnd/>
            </a:ln>
          </p:spPr>
          <p:txBody>
            <a:bodyPr wrap="none">
              <a:spAutoFit/>
            </a:bodyPr>
            <a:lstStyle/>
            <a:p>
              <a:pPr defTabSz="914400"/>
              <a:r>
                <a:rPr lang="en-US" b="1">
                  <a:latin typeface="Arial" pitchFamily="34" charset="0"/>
                </a:rPr>
                <a:t>Tier 2:</a:t>
              </a:r>
              <a:r>
                <a:rPr lang="en-US">
                  <a:latin typeface="Arial" pitchFamily="34" charset="0"/>
                </a:rPr>
                <a:t> Words of </a:t>
              </a:r>
              <a:r>
                <a:rPr lang="en-US" b="1">
                  <a:latin typeface="Arial" pitchFamily="34" charset="0"/>
                </a:rPr>
                <a:t>education, business,</a:t>
              </a:r>
            </a:p>
            <a:p>
              <a:pPr defTabSz="914400"/>
              <a:r>
                <a:rPr lang="en-US" b="1">
                  <a:latin typeface="Arial" pitchFamily="34" charset="0"/>
                </a:rPr>
                <a:t>            government, religion</a:t>
              </a:r>
              <a:r>
                <a:rPr lang="en-US">
                  <a:latin typeface="Arial" pitchFamily="34" charset="0"/>
                </a:rPr>
                <a:t>:</a:t>
              </a:r>
            </a:p>
            <a:p>
              <a:pPr defTabSz="914400"/>
              <a:r>
                <a:rPr lang="en-US">
                  <a:latin typeface="Arial" pitchFamily="34" charset="0"/>
                </a:rPr>
                <a:t>          </a:t>
              </a:r>
            </a:p>
            <a:p>
              <a:pPr defTabSz="914400"/>
              <a:r>
                <a:rPr lang="en-US">
                  <a:latin typeface="Arial" pitchFamily="34" charset="0"/>
                </a:rPr>
                <a:t>	Components: Prefix, root, suffix</a:t>
              </a:r>
            </a:p>
            <a:p>
              <a:pPr defTabSz="914400"/>
              <a:r>
                <a:rPr lang="en-US">
                  <a:latin typeface="Arial" pitchFamily="34" charset="0"/>
                </a:rPr>
                <a:t>              Latin-based</a:t>
              </a:r>
            </a:p>
            <a:p>
              <a:pPr defTabSz="914400"/>
              <a:r>
                <a:rPr lang="en-US" i="1">
                  <a:latin typeface="Arial" pitchFamily="34" charset="0"/>
                </a:rPr>
                <a:t>elevation, formation, protrude, expansive,</a:t>
              </a:r>
            </a:p>
            <a:p>
              <a:pPr defTabSz="914400"/>
              <a:r>
                <a:rPr lang="en-US" i="1">
                  <a:latin typeface="Arial" pitchFamily="34" charset="0"/>
                </a:rPr>
                <a:t> isolated, remote</a:t>
              </a:r>
            </a:p>
            <a:p>
              <a:pPr defTabSz="914400"/>
              <a:endParaRPr lang="en-US">
                <a:latin typeface="Arial" pitchFamily="34" charset="0"/>
              </a:endParaRPr>
            </a:p>
            <a:p>
              <a:pPr defTabSz="914400"/>
              <a:endParaRPr lang="en-US" i="1">
                <a:latin typeface="Arial" pitchFamily="34" charset="0"/>
              </a:endParaRPr>
            </a:p>
          </p:txBody>
        </p:sp>
        <p:sp>
          <p:nvSpPr>
            <p:cNvPr id="119817" name="Line 9"/>
            <p:cNvSpPr>
              <a:spLocks noChangeShapeType="1"/>
            </p:cNvSpPr>
            <p:nvPr/>
          </p:nvSpPr>
          <p:spPr bwMode="auto">
            <a:xfrm>
              <a:off x="2154" y="1570"/>
              <a:ext cx="1225" cy="589"/>
            </a:xfrm>
            <a:prstGeom prst="line">
              <a:avLst/>
            </a:prstGeom>
            <a:noFill/>
            <a:ln w="57150">
              <a:solidFill>
                <a:srgbClr val="FF3300"/>
              </a:solidFill>
              <a:round/>
              <a:headEnd type="triangle" w="med" len="med"/>
              <a:tailEnd/>
            </a:ln>
          </p:spPr>
          <p:txBody>
            <a:bodyPr/>
            <a:lstStyle/>
            <a:p>
              <a:endParaRPr lang="en-US"/>
            </a:p>
          </p:txBody>
        </p:sp>
      </p:grpSp>
      <p:sp>
        <p:nvSpPr>
          <p:cNvPr id="119818" name="Line 10"/>
          <p:cNvSpPr>
            <a:spLocks noChangeShapeType="1"/>
          </p:cNvSpPr>
          <p:nvPr/>
        </p:nvSpPr>
        <p:spPr bwMode="auto">
          <a:xfrm flipH="1" flipV="1">
            <a:off x="2411413" y="4724400"/>
            <a:ext cx="1873250" cy="649288"/>
          </a:xfrm>
          <a:prstGeom prst="line">
            <a:avLst/>
          </a:prstGeom>
          <a:noFill/>
          <a:ln w="76200">
            <a:solidFill>
              <a:srgbClr val="FF3300"/>
            </a:solidFill>
            <a:round/>
            <a:headEnd/>
            <a:tailEnd type="triangle" w="med" len="med"/>
          </a:ln>
        </p:spPr>
        <p:txBody>
          <a:bodyPr/>
          <a:lstStyle/>
          <a:p>
            <a:endParaRPr lang="en-US"/>
          </a:p>
        </p:txBody>
      </p:sp>
      <p:grpSp>
        <p:nvGrpSpPr>
          <p:cNvPr id="4" name="Group 11"/>
          <p:cNvGrpSpPr>
            <a:grpSpLocks/>
          </p:cNvGrpSpPr>
          <p:nvPr/>
        </p:nvGrpSpPr>
        <p:grpSpPr bwMode="auto">
          <a:xfrm>
            <a:off x="2411413" y="4724400"/>
            <a:ext cx="6872287" cy="2408238"/>
            <a:chOff x="1519" y="2976"/>
            <a:chExt cx="4329" cy="1517"/>
          </a:xfrm>
        </p:grpSpPr>
        <p:sp>
          <p:nvSpPr>
            <p:cNvPr id="119820" name="Text Box 12"/>
            <p:cNvSpPr txBox="1">
              <a:spLocks noChangeArrowheads="1"/>
            </p:cNvSpPr>
            <p:nvPr/>
          </p:nvSpPr>
          <p:spPr bwMode="auto">
            <a:xfrm>
              <a:off x="2316" y="3051"/>
              <a:ext cx="3532" cy="1442"/>
            </a:xfrm>
            <a:prstGeom prst="rect">
              <a:avLst/>
            </a:prstGeom>
            <a:noFill/>
            <a:ln w="9525">
              <a:noFill/>
              <a:miter lim="800000"/>
              <a:headEnd/>
              <a:tailEnd/>
            </a:ln>
          </p:spPr>
          <p:txBody>
            <a:bodyPr wrap="none">
              <a:spAutoFit/>
            </a:bodyPr>
            <a:lstStyle/>
            <a:p>
              <a:pPr defTabSz="914400"/>
              <a:r>
                <a:rPr lang="en-US" b="1">
                  <a:latin typeface="Arial" pitchFamily="34" charset="0"/>
                </a:rPr>
                <a:t>Tier 1:</a:t>
              </a:r>
              <a:r>
                <a:rPr lang="en-US">
                  <a:latin typeface="Arial" pitchFamily="34" charset="0"/>
                </a:rPr>
                <a:t> Basic conversational words: </a:t>
              </a:r>
              <a:r>
                <a:rPr lang="en-US" b="1">
                  <a:latin typeface="Arial" pitchFamily="34" charset="0"/>
                </a:rPr>
                <a:t>Friends &amp; family</a:t>
              </a:r>
            </a:p>
            <a:p>
              <a:pPr defTabSz="914400"/>
              <a:r>
                <a:rPr lang="en-US">
                  <a:latin typeface="Arial" pitchFamily="34" charset="0"/>
                </a:rPr>
                <a:t>	1 or 2 syllables</a:t>
              </a:r>
            </a:p>
            <a:p>
              <a:pPr defTabSz="914400"/>
              <a:r>
                <a:rPr lang="en-US">
                  <a:latin typeface="Arial" pitchFamily="34" charset="0"/>
                </a:rPr>
                <a:t>               Learned naturally, through exposure</a:t>
              </a:r>
            </a:p>
            <a:p>
              <a:pPr defTabSz="914400"/>
              <a:r>
                <a:rPr lang="en-US">
                  <a:latin typeface="Arial" pitchFamily="34" charset="0"/>
                </a:rPr>
                <a:t>	 </a:t>
              </a:r>
            </a:p>
            <a:p>
              <a:pPr defTabSz="914400"/>
              <a:r>
                <a:rPr lang="en-US" i="1">
                  <a:latin typeface="Arial" pitchFamily="34" charset="0"/>
                </a:rPr>
                <a:t>hills, grass, rocks, land, sky, clouds, fly, climb,</a:t>
              </a:r>
            </a:p>
            <a:p>
              <a:pPr defTabSz="914400"/>
              <a:r>
                <a:rPr lang="en-US" i="1">
                  <a:latin typeface="Arial" pitchFamily="34" charset="0"/>
                </a:rPr>
                <a:t>green, high…</a:t>
              </a:r>
              <a:endParaRPr lang="en-US">
                <a:latin typeface="Arial" pitchFamily="34" charset="0"/>
              </a:endParaRPr>
            </a:p>
            <a:p>
              <a:pPr defTabSz="914400"/>
              <a:r>
                <a:rPr lang="en-US" i="1">
                  <a:latin typeface="Arial" pitchFamily="34" charset="0"/>
                </a:rPr>
                <a:t>             </a:t>
              </a:r>
            </a:p>
            <a:p>
              <a:pPr defTabSz="914400"/>
              <a:r>
                <a:rPr lang="en-US">
                  <a:latin typeface="Arial" pitchFamily="34" charset="0"/>
                </a:rPr>
                <a:t>	</a:t>
              </a:r>
            </a:p>
          </p:txBody>
        </p:sp>
        <p:sp>
          <p:nvSpPr>
            <p:cNvPr id="119821" name="Line 13"/>
            <p:cNvSpPr>
              <a:spLocks noChangeShapeType="1"/>
            </p:cNvSpPr>
            <p:nvPr/>
          </p:nvSpPr>
          <p:spPr bwMode="auto">
            <a:xfrm flipH="1" flipV="1">
              <a:off x="1519" y="2976"/>
              <a:ext cx="1180" cy="409"/>
            </a:xfrm>
            <a:prstGeom prst="line">
              <a:avLst/>
            </a:prstGeom>
            <a:noFill/>
            <a:ln w="76200">
              <a:solidFill>
                <a:srgbClr val="FF330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52" y="1371600"/>
            <a:ext cx="8080248" cy="1828800"/>
          </a:xfrm>
        </p:spPr>
        <p:txBody>
          <a:bodyPr/>
          <a:lstStyle/>
          <a:p>
            <a:r>
              <a:rPr lang="en-US" dirty="0" smtClean="0"/>
              <a:t>www.igniteart.weebly.com</a:t>
            </a:r>
            <a:endParaRPr lang="en-US" dirty="0"/>
          </a:p>
        </p:txBody>
      </p:sp>
      <p:sp>
        <p:nvSpPr>
          <p:cNvPr id="3" name="Subtitle 2"/>
          <p:cNvSpPr>
            <a:spLocks noGrp="1"/>
          </p:cNvSpPr>
          <p:nvPr>
            <p:ph type="subTitle" idx="1"/>
          </p:nvPr>
        </p:nvSpPr>
        <p:spPr>
          <a:xfrm>
            <a:off x="603504" y="3228536"/>
            <a:ext cx="7854696" cy="1752600"/>
          </a:xfrm>
        </p:spPr>
        <p:txBody>
          <a:bodyPr/>
          <a:lstStyle/>
          <a:p>
            <a:r>
              <a:rPr lang="en-US" dirty="0" smtClean="0"/>
              <a:t>Common Core and the Arts</a:t>
            </a:r>
            <a:endParaRPr lang="en-US" dirty="0"/>
          </a:p>
        </p:txBody>
      </p:sp>
    </p:spTree>
    <p:extLst>
      <p:ext uri="{BB962C8B-B14F-4D97-AF65-F5344CB8AC3E}">
        <p14:creationId xmlns:p14="http://schemas.microsoft.com/office/powerpoint/2010/main" val="3061354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62025" y="300038"/>
            <a:ext cx="70024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fontAlgn="auto">
              <a:spcBef>
                <a:spcPts val="0"/>
              </a:spcBef>
              <a:spcAft>
                <a:spcPts val="0"/>
              </a:spcAft>
              <a:defRPr/>
            </a:pPr>
            <a:r>
              <a:rPr lang="en-US" sz="3200" b="1" dirty="0">
                <a:latin typeface="+mn-lt"/>
                <a:cs typeface="+mn-cs"/>
              </a:rPr>
              <a:t>Recognizing Tier I, II, and III Words</a:t>
            </a:r>
          </a:p>
        </p:txBody>
      </p:sp>
      <p:sp>
        <p:nvSpPr>
          <p:cNvPr id="3075" name="Text Box 3"/>
          <p:cNvSpPr txBox="1">
            <a:spLocks noChangeArrowheads="1"/>
          </p:cNvSpPr>
          <p:nvPr/>
        </p:nvSpPr>
        <p:spPr bwMode="auto">
          <a:xfrm>
            <a:off x="417513" y="1255713"/>
            <a:ext cx="846613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sz="2000" dirty="0">
                <a:latin typeface="+mn-lt"/>
                <a:cs typeface="+mn-cs"/>
              </a:rPr>
              <a:t>     The flower known as the </a:t>
            </a:r>
            <a:r>
              <a:rPr lang="en-US" sz="2000" dirty="0" err="1">
                <a:latin typeface="+mn-lt"/>
                <a:cs typeface="+mn-cs"/>
              </a:rPr>
              <a:t>dodecatheon</a:t>
            </a:r>
            <a:r>
              <a:rPr lang="en-US" sz="2000" dirty="0">
                <a:latin typeface="+mn-lt"/>
                <a:cs typeface="+mn-cs"/>
              </a:rPr>
              <a:t> was named by the great botanist and</a:t>
            </a:r>
          </a:p>
          <a:p>
            <a:pPr fontAlgn="auto">
              <a:spcBef>
                <a:spcPts val="0"/>
              </a:spcBef>
              <a:spcAft>
                <a:spcPts val="0"/>
              </a:spcAft>
              <a:defRPr/>
            </a:pPr>
            <a:r>
              <a:rPr lang="en-US" sz="2000" dirty="0">
                <a:latin typeface="+mn-lt"/>
                <a:cs typeface="+mn-cs"/>
              </a:rPr>
              <a:t>taxonomist Carl Linnaeus. It is commonly called the Pride of Ohio. The technical</a:t>
            </a:r>
          </a:p>
          <a:p>
            <a:pPr fontAlgn="auto">
              <a:spcBef>
                <a:spcPts val="0"/>
              </a:spcBef>
              <a:spcAft>
                <a:spcPts val="0"/>
              </a:spcAft>
              <a:defRPr/>
            </a:pPr>
            <a:r>
              <a:rPr lang="en-US" sz="2000" dirty="0">
                <a:latin typeface="+mn-lt"/>
                <a:cs typeface="+mn-cs"/>
              </a:rPr>
              <a:t>name for this flower is of Greek origin and means </a:t>
            </a:r>
            <a:r>
              <a:rPr lang="ja-JP" altLang="en-US" sz="2000" dirty="0">
                <a:latin typeface="Arial"/>
                <a:cs typeface="+mn-cs"/>
              </a:rPr>
              <a:t>“</a:t>
            </a:r>
            <a:r>
              <a:rPr lang="en-US" sz="2000" dirty="0">
                <a:latin typeface="+mn-lt"/>
                <a:cs typeface="+mn-cs"/>
              </a:rPr>
              <a:t>twelve gods.</a:t>
            </a:r>
            <a:r>
              <a:rPr lang="ja-JP" altLang="en-US" sz="2000" dirty="0">
                <a:latin typeface="Arial"/>
                <a:cs typeface="+mn-cs"/>
              </a:rPr>
              <a:t>”</a:t>
            </a:r>
            <a:r>
              <a:rPr lang="en-US" sz="2000" dirty="0">
                <a:latin typeface="+mn-lt"/>
                <a:cs typeface="+mn-cs"/>
              </a:rPr>
              <a:t>  This alludes</a:t>
            </a:r>
          </a:p>
          <a:p>
            <a:pPr fontAlgn="auto">
              <a:spcBef>
                <a:spcPts val="0"/>
              </a:spcBef>
              <a:spcAft>
                <a:spcPts val="0"/>
              </a:spcAft>
              <a:defRPr/>
            </a:pPr>
            <a:r>
              <a:rPr lang="en-US" sz="2000" dirty="0">
                <a:latin typeface="+mn-lt"/>
                <a:cs typeface="+mn-cs"/>
              </a:rPr>
              <a:t>to its interesting flowers, of which there are about a dozen. The sepals are</a:t>
            </a:r>
          </a:p>
          <a:p>
            <a:pPr fontAlgn="auto">
              <a:spcBef>
                <a:spcPts val="0"/>
              </a:spcBef>
              <a:spcAft>
                <a:spcPts val="0"/>
              </a:spcAft>
              <a:defRPr/>
            </a:pPr>
            <a:r>
              <a:rPr lang="en-US" sz="2000" dirty="0">
                <a:latin typeface="+mn-lt"/>
                <a:cs typeface="+mn-cs"/>
              </a:rPr>
              <a:t>split into five parts and lean backward like an inside-out umbrella. There are</a:t>
            </a:r>
          </a:p>
          <a:p>
            <a:pPr fontAlgn="auto">
              <a:spcBef>
                <a:spcPts val="0"/>
              </a:spcBef>
              <a:spcAft>
                <a:spcPts val="0"/>
              </a:spcAft>
              <a:defRPr/>
            </a:pPr>
            <a:r>
              <a:rPr lang="en-US" sz="2000" dirty="0">
                <a:latin typeface="+mn-lt"/>
                <a:cs typeface="+mn-cs"/>
              </a:rPr>
              <a:t>five stamens (filaments with anthers) in the center of the circle of petals. They</a:t>
            </a:r>
          </a:p>
          <a:p>
            <a:pPr fontAlgn="auto">
              <a:spcBef>
                <a:spcPts val="0"/>
              </a:spcBef>
              <a:spcAft>
                <a:spcPts val="0"/>
              </a:spcAft>
              <a:defRPr/>
            </a:pPr>
            <a:r>
              <a:rPr lang="en-US" sz="2000" dirty="0">
                <a:latin typeface="+mn-lt"/>
                <a:cs typeface="+mn-cs"/>
              </a:rPr>
              <a:t>converge at their tips like a little volcano. The style projects above the petals</a:t>
            </a:r>
          </a:p>
          <a:p>
            <a:pPr fontAlgn="auto">
              <a:spcBef>
                <a:spcPts val="0"/>
              </a:spcBef>
              <a:spcAft>
                <a:spcPts val="0"/>
              </a:spcAft>
              <a:defRPr/>
            </a:pPr>
            <a:r>
              <a:rPr lang="en-US" sz="2000" dirty="0">
                <a:latin typeface="+mn-lt"/>
                <a:cs typeface="+mn-cs"/>
              </a:rPr>
              <a:t>and the stamens.</a:t>
            </a:r>
          </a:p>
        </p:txBody>
      </p:sp>
      <p:pic>
        <p:nvPicPr>
          <p:cNvPr id="34820" name="Picture 4" descr="ANd9GcRq6rYUK-LGMd81eBDt4fdG1q2-g07_fXaMF8xw0nvswEyejCKbHYh5hjE">
            <a:hlinkClick r:id="rId2"/>
          </p:cNvPr>
          <p:cNvPicPr>
            <a:picLocks noChangeAspect="1" noChangeArrowheads="1"/>
          </p:cNvPicPr>
          <p:nvPr/>
        </p:nvPicPr>
        <p:blipFill>
          <a:blip r:embed="rId3" cstate="print"/>
          <a:srcRect/>
          <a:stretch>
            <a:fillRect/>
          </a:stretch>
        </p:blipFill>
        <p:spPr bwMode="auto">
          <a:xfrm>
            <a:off x="3132138" y="3810000"/>
            <a:ext cx="3144837" cy="271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679700" y="263525"/>
            <a:ext cx="3851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sz="2800" b="1" dirty="0">
                <a:latin typeface="+mn-lt"/>
                <a:cs typeface="+mn-cs"/>
              </a:rPr>
              <a:t>Recognizing </a:t>
            </a:r>
            <a:r>
              <a:rPr lang="en-US" sz="2800" b="1" dirty="0">
                <a:solidFill>
                  <a:srgbClr val="990B85"/>
                </a:solidFill>
                <a:latin typeface="+mn-lt"/>
                <a:cs typeface="+mn-cs"/>
              </a:rPr>
              <a:t>Tier I</a:t>
            </a:r>
            <a:r>
              <a:rPr lang="en-US" sz="2800" b="1" dirty="0">
                <a:latin typeface="+mn-lt"/>
                <a:cs typeface="+mn-cs"/>
              </a:rPr>
              <a:t> Words</a:t>
            </a:r>
          </a:p>
        </p:txBody>
      </p:sp>
      <p:sp>
        <p:nvSpPr>
          <p:cNvPr id="4099" name="Text Box 3"/>
          <p:cNvSpPr txBox="1">
            <a:spLocks noChangeArrowheads="1"/>
          </p:cNvSpPr>
          <p:nvPr/>
        </p:nvSpPr>
        <p:spPr bwMode="auto">
          <a:xfrm>
            <a:off x="561975" y="1203325"/>
            <a:ext cx="7910513" cy="2339975"/>
          </a:xfrm>
          <a:prstGeom prst="rect">
            <a:avLst/>
          </a:prstGeom>
          <a:noFill/>
          <a:ln>
            <a:noFill/>
          </a:ln>
          <a:effectLst/>
          <a:extLst/>
        </p:spPr>
        <p:txBody>
          <a:bodyPr>
            <a:spAutoFit/>
          </a:bodyPr>
          <a:lstStyle/>
          <a:p>
            <a:pPr fontAlgn="auto">
              <a:spcBef>
                <a:spcPts val="0"/>
              </a:spcBef>
              <a:spcAft>
                <a:spcPts val="0"/>
              </a:spcAft>
              <a:defRPr/>
            </a:pPr>
            <a:r>
              <a:rPr lang="en-US" dirty="0">
                <a:solidFill>
                  <a:srgbClr val="CC99FF"/>
                </a:solidFill>
                <a:latin typeface="+mn-lt"/>
                <a:cs typeface="+mn-cs"/>
              </a:rPr>
              <a:t> </a:t>
            </a:r>
            <a:r>
              <a:rPr lang="en-US" sz="2000" dirty="0">
                <a:solidFill>
                  <a:srgbClr val="CC99FF"/>
                </a:solidFill>
                <a:latin typeface="+mn-lt"/>
                <a:cs typeface="+mn-cs"/>
              </a:rPr>
              <a:t>    </a:t>
            </a:r>
            <a:r>
              <a:rPr lang="en-US" b="1" dirty="0">
                <a:solidFill>
                  <a:srgbClr val="CC99FF"/>
                </a:solidFill>
                <a:latin typeface="+mn-lt"/>
                <a:cs typeface="+mn-cs"/>
              </a:rPr>
              <a:t>The flower known as the</a:t>
            </a:r>
            <a:r>
              <a:rPr lang="en-US" b="1" dirty="0">
                <a:solidFill>
                  <a:schemeClr val="bg1"/>
                </a:solidFill>
                <a:latin typeface="+mn-lt"/>
                <a:cs typeface="+mn-cs"/>
              </a:rPr>
              <a:t> </a:t>
            </a:r>
            <a:r>
              <a:rPr lang="en-US" b="1" dirty="0" err="1">
                <a:solidFill>
                  <a:schemeClr val="accent3">
                    <a:lumMod val="40000"/>
                    <a:lumOff val="60000"/>
                  </a:schemeClr>
                </a:solidFill>
                <a:latin typeface="+mn-lt"/>
                <a:cs typeface="+mn-cs"/>
              </a:rPr>
              <a:t>dodecatheon</a:t>
            </a:r>
            <a:r>
              <a:rPr lang="en-US" b="1" dirty="0">
                <a:solidFill>
                  <a:schemeClr val="accent3">
                    <a:lumMod val="40000"/>
                    <a:lumOff val="60000"/>
                  </a:schemeClr>
                </a:solidFill>
                <a:latin typeface="+mn-lt"/>
                <a:cs typeface="+mn-cs"/>
              </a:rPr>
              <a:t> </a:t>
            </a:r>
            <a:r>
              <a:rPr lang="en-US" b="1" dirty="0">
                <a:solidFill>
                  <a:srgbClr val="CC99FF"/>
                </a:solidFill>
                <a:latin typeface="+mn-lt"/>
                <a:cs typeface="+mn-cs"/>
              </a:rPr>
              <a:t>was named by the great</a:t>
            </a:r>
            <a:r>
              <a:rPr lang="en-US" b="1" dirty="0">
                <a:solidFill>
                  <a:schemeClr val="bg1"/>
                </a:solidFill>
                <a:latin typeface="+mn-lt"/>
                <a:cs typeface="+mn-cs"/>
              </a:rPr>
              <a:t> </a:t>
            </a:r>
            <a:r>
              <a:rPr lang="en-US" b="1" dirty="0">
                <a:solidFill>
                  <a:schemeClr val="accent3">
                    <a:lumMod val="40000"/>
                    <a:lumOff val="60000"/>
                  </a:schemeClr>
                </a:solidFill>
                <a:latin typeface="+mn-lt"/>
                <a:cs typeface="+mn-cs"/>
              </a:rPr>
              <a:t>botanist </a:t>
            </a:r>
            <a:r>
              <a:rPr lang="en-US" b="1" dirty="0">
                <a:solidFill>
                  <a:srgbClr val="CC99FF"/>
                </a:solidFill>
                <a:latin typeface="+mn-lt"/>
                <a:cs typeface="+mn-cs"/>
              </a:rPr>
              <a:t>and</a:t>
            </a:r>
          </a:p>
          <a:p>
            <a:pPr fontAlgn="auto">
              <a:spcBef>
                <a:spcPts val="0"/>
              </a:spcBef>
              <a:spcAft>
                <a:spcPts val="0"/>
              </a:spcAft>
              <a:defRPr/>
            </a:pPr>
            <a:r>
              <a:rPr lang="en-US" b="1" dirty="0">
                <a:solidFill>
                  <a:schemeClr val="accent3">
                    <a:lumMod val="40000"/>
                    <a:lumOff val="60000"/>
                  </a:schemeClr>
                </a:solidFill>
                <a:latin typeface="+mn-lt"/>
                <a:cs typeface="+mn-cs"/>
              </a:rPr>
              <a:t>taxonomist Carl Linnaeus</a:t>
            </a:r>
            <a:r>
              <a:rPr lang="en-US" b="1" dirty="0">
                <a:solidFill>
                  <a:schemeClr val="bg1"/>
                </a:solidFill>
                <a:latin typeface="+mn-lt"/>
                <a:cs typeface="+mn-cs"/>
              </a:rPr>
              <a:t>. </a:t>
            </a:r>
            <a:r>
              <a:rPr lang="en-US" b="1" dirty="0">
                <a:solidFill>
                  <a:srgbClr val="CC99FF"/>
                </a:solidFill>
                <a:latin typeface="+mn-lt"/>
                <a:cs typeface="+mn-cs"/>
              </a:rPr>
              <a:t>It is commonly called the Pride of Ohio</a:t>
            </a:r>
            <a:r>
              <a:rPr lang="en-US" b="1" dirty="0">
                <a:solidFill>
                  <a:schemeClr val="bg1"/>
                </a:solidFill>
                <a:latin typeface="+mn-lt"/>
                <a:cs typeface="+mn-cs"/>
              </a:rPr>
              <a:t>. </a:t>
            </a:r>
            <a:r>
              <a:rPr lang="en-US" b="1" dirty="0">
                <a:solidFill>
                  <a:srgbClr val="CC99FF"/>
                </a:solidFill>
                <a:latin typeface="+mn-lt"/>
                <a:cs typeface="+mn-cs"/>
              </a:rPr>
              <a:t>The</a:t>
            </a:r>
            <a:r>
              <a:rPr lang="en-US" b="1" dirty="0">
                <a:solidFill>
                  <a:schemeClr val="bg1"/>
                </a:solidFill>
                <a:latin typeface="+mn-lt"/>
                <a:cs typeface="+mn-cs"/>
              </a:rPr>
              <a:t> </a:t>
            </a:r>
            <a:r>
              <a:rPr lang="en-US" b="1" dirty="0" smtClean="0">
                <a:solidFill>
                  <a:schemeClr val="bg1"/>
                </a:solidFill>
                <a:latin typeface="+mn-lt"/>
                <a:cs typeface="+mn-cs"/>
              </a:rPr>
              <a:t> </a:t>
            </a:r>
            <a:r>
              <a:rPr lang="en-US" b="1" dirty="0" smtClean="0">
                <a:solidFill>
                  <a:schemeClr val="accent3">
                    <a:lumMod val="40000"/>
                    <a:lumOff val="60000"/>
                  </a:schemeClr>
                </a:solidFill>
                <a:latin typeface="+mn-lt"/>
                <a:cs typeface="+mn-cs"/>
              </a:rPr>
              <a:t>technical</a:t>
            </a:r>
            <a:endParaRPr lang="en-US" b="1" dirty="0">
              <a:solidFill>
                <a:schemeClr val="accent3">
                  <a:lumMod val="40000"/>
                  <a:lumOff val="60000"/>
                </a:schemeClr>
              </a:solidFill>
              <a:latin typeface="+mn-lt"/>
              <a:cs typeface="+mn-cs"/>
            </a:endParaRPr>
          </a:p>
          <a:p>
            <a:pPr fontAlgn="auto">
              <a:spcBef>
                <a:spcPts val="0"/>
              </a:spcBef>
              <a:spcAft>
                <a:spcPts val="0"/>
              </a:spcAft>
              <a:defRPr/>
            </a:pPr>
            <a:r>
              <a:rPr lang="en-US" b="1" dirty="0">
                <a:solidFill>
                  <a:srgbClr val="CC99FF"/>
                </a:solidFill>
                <a:latin typeface="+mn-lt"/>
                <a:cs typeface="+mn-cs"/>
              </a:rPr>
              <a:t>name for this flower is of Greek</a:t>
            </a:r>
            <a:r>
              <a:rPr lang="en-US" b="1" dirty="0">
                <a:solidFill>
                  <a:schemeClr val="bg1"/>
                </a:solidFill>
                <a:latin typeface="+mn-lt"/>
                <a:cs typeface="+mn-cs"/>
              </a:rPr>
              <a:t> </a:t>
            </a:r>
            <a:r>
              <a:rPr lang="en-US" b="1" dirty="0">
                <a:solidFill>
                  <a:schemeClr val="accent3">
                    <a:lumMod val="40000"/>
                    <a:lumOff val="60000"/>
                  </a:schemeClr>
                </a:solidFill>
                <a:latin typeface="+mn-lt"/>
                <a:cs typeface="+mn-cs"/>
              </a:rPr>
              <a:t>origin</a:t>
            </a:r>
            <a:r>
              <a:rPr lang="en-US" b="1" dirty="0">
                <a:solidFill>
                  <a:srgbClr val="990033"/>
                </a:solidFill>
                <a:latin typeface="+mn-lt"/>
                <a:cs typeface="+mn-cs"/>
              </a:rPr>
              <a:t> </a:t>
            </a:r>
            <a:r>
              <a:rPr lang="en-US" b="1" dirty="0">
                <a:solidFill>
                  <a:srgbClr val="CC99FF"/>
                </a:solidFill>
                <a:latin typeface="+mn-lt"/>
                <a:cs typeface="+mn-cs"/>
              </a:rPr>
              <a:t>and means </a:t>
            </a:r>
            <a:r>
              <a:rPr lang="ja-JP" altLang="en-US" b="1" dirty="0">
                <a:solidFill>
                  <a:srgbClr val="CC99FF"/>
                </a:solidFill>
                <a:latin typeface="Arial"/>
                <a:cs typeface="+mn-cs"/>
              </a:rPr>
              <a:t>“</a:t>
            </a:r>
            <a:r>
              <a:rPr lang="en-US" b="1" dirty="0">
                <a:solidFill>
                  <a:srgbClr val="CC99FF"/>
                </a:solidFill>
                <a:latin typeface="+mn-lt"/>
                <a:cs typeface="+mn-cs"/>
              </a:rPr>
              <a:t>twelve gods</a:t>
            </a:r>
            <a:r>
              <a:rPr lang="en-US" b="1" dirty="0">
                <a:solidFill>
                  <a:schemeClr val="bg1"/>
                </a:solidFill>
                <a:latin typeface="+mn-lt"/>
                <a:cs typeface="+mn-cs"/>
              </a:rPr>
              <a:t>.</a:t>
            </a:r>
            <a:r>
              <a:rPr lang="ja-JP" altLang="en-US" b="1" dirty="0">
                <a:solidFill>
                  <a:schemeClr val="bg1"/>
                </a:solidFill>
                <a:latin typeface="Arial"/>
                <a:cs typeface="+mn-cs"/>
              </a:rPr>
              <a:t>”</a:t>
            </a:r>
            <a:r>
              <a:rPr lang="en-US" b="1" dirty="0">
                <a:solidFill>
                  <a:schemeClr val="bg1"/>
                </a:solidFill>
                <a:latin typeface="+mn-lt"/>
                <a:cs typeface="+mn-cs"/>
              </a:rPr>
              <a:t>  </a:t>
            </a:r>
            <a:r>
              <a:rPr lang="en-US" b="1" dirty="0">
                <a:solidFill>
                  <a:srgbClr val="CC99FF"/>
                </a:solidFill>
                <a:latin typeface="+mn-lt"/>
                <a:cs typeface="+mn-cs"/>
              </a:rPr>
              <a:t>This</a:t>
            </a:r>
            <a:r>
              <a:rPr lang="en-US" b="1" dirty="0">
                <a:solidFill>
                  <a:schemeClr val="bg1"/>
                </a:solidFill>
                <a:latin typeface="+mn-lt"/>
                <a:cs typeface="+mn-cs"/>
              </a:rPr>
              <a:t> </a:t>
            </a:r>
            <a:r>
              <a:rPr lang="en-US" b="1" dirty="0">
                <a:solidFill>
                  <a:schemeClr val="accent3">
                    <a:lumMod val="40000"/>
                    <a:lumOff val="60000"/>
                  </a:schemeClr>
                </a:solidFill>
                <a:latin typeface="+mn-lt"/>
                <a:cs typeface="+mn-cs"/>
              </a:rPr>
              <a:t>alludes</a:t>
            </a:r>
          </a:p>
          <a:p>
            <a:pPr fontAlgn="auto">
              <a:spcBef>
                <a:spcPts val="0"/>
              </a:spcBef>
              <a:spcAft>
                <a:spcPts val="0"/>
              </a:spcAft>
              <a:defRPr/>
            </a:pPr>
            <a:r>
              <a:rPr lang="en-US" b="1" dirty="0">
                <a:solidFill>
                  <a:srgbClr val="CC99FF"/>
                </a:solidFill>
                <a:latin typeface="+mn-lt"/>
                <a:cs typeface="+mn-cs"/>
              </a:rPr>
              <a:t>to its interesting flowers, of which there are about a dozen. The</a:t>
            </a:r>
            <a:r>
              <a:rPr lang="en-US" b="1" dirty="0">
                <a:solidFill>
                  <a:schemeClr val="bg1"/>
                </a:solidFill>
                <a:latin typeface="+mn-lt"/>
                <a:cs typeface="+mn-cs"/>
              </a:rPr>
              <a:t> </a:t>
            </a:r>
            <a:r>
              <a:rPr lang="en-US" b="1" dirty="0">
                <a:solidFill>
                  <a:schemeClr val="accent3">
                    <a:lumMod val="40000"/>
                    <a:lumOff val="60000"/>
                  </a:schemeClr>
                </a:solidFill>
                <a:latin typeface="+mn-lt"/>
                <a:cs typeface="+mn-cs"/>
              </a:rPr>
              <a:t>sepals</a:t>
            </a:r>
            <a:r>
              <a:rPr lang="en-US" b="1" dirty="0">
                <a:solidFill>
                  <a:srgbClr val="990033"/>
                </a:solidFill>
                <a:latin typeface="+mn-lt"/>
                <a:cs typeface="+mn-cs"/>
              </a:rPr>
              <a:t> </a:t>
            </a:r>
            <a:r>
              <a:rPr lang="en-US" b="1" dirty="0">
                <a:solidFill>
                  <a:srgbClr val="CC99FF"/>
                </a:solidFill>
                <a:latin typeface="+mn-lt"/>
                <a:cs typeface="+mn-cs"/>
              </a:rPr>
              <a:t>are</a:t>
            </a:r>
          </a:p>
          <a:p>
            <a:pPr fontAlgn="auto">
              <a:spcBef>
                <a:spcPts val="0"/>
              </a:spcBef>
              <a:spcAft>
                <a:spcPts val="0"/>
              </a:spcAft>
              <a:defRPr/>
            </a:pPr>
            <a:r>
              <a:rPr lang="en-US" b="1" dirty="0">
                <a:solidFill>
                  <a:srgbClr val="CC99FF"/>
                </a:solidFill>
                <a:latin typeface="+mn-lt"/>
                <a:cs typeface="+mn-cs"/>
              </a:rPr>
              <a:t>split into five parts and lean backward like an inside-out umbrella. There are</a:t>
            </a:r>
          </a:p>
          <a:p>
            <a:pPr fontAlgn="auto">
              <a:spcBef>
                <a:spcPts val="0"/>
              </a:spcBef>
              <a:spcAft>
                <a:spcPts val="0"/>
              </a:spcAft>
              <a:defRPr/>
            </a:pPr>
            <a:r>
              <a:rPr lang="en-US" b="1" dirty="0">
                <a:solidFill>
                  <a:srgbClr val="CC99FF"/>
                </a:solidFill>
                <a:latin typeface="+mn-lt"/>
                <a:cs typeface="+mn-cs"/>
              </a:rPr>
              <a:t>five</a:t>
            </a:r>
            <a:r>
              <a:rPr lang="en-US" b="1" dirty="0">
                <a:solidFill>
                  <a:schemeClr val="bg1"/>
                </a:solidFill>
                <a:latin typeface="+mn-lt"/>
                <a:cs typeface="+mn-cs"/>
              </a:rPr>
              <a:t> </a:t>
            </a:r>
            <a:r>
              <a:rPr lang="en-US" b="1" dirty="0">
                <a:solidFill>
                  <a:schemeClr val="accent3">
                    <a:lumMod val="40000"/>
                    <a:lumOff val="60000"/>
                  </a:schemeClr>
                </a:solidFill>
                <a:latin typeface="+mn-lt"/>
                <a:cs typeface="+mn-cs"/>
              </a:rPr>
              <a:t>stamens</a:t>
            </a:r>
            <a:r>
              <a:rPr lang="en-US" b="1" dirty="0">
                <a:solidFill>
                  <a:srgbClr val="990033"/>
                </a:solidFill>
                <a:latin typeface="+mn-lt"/>
                <a:cs typeface="+mn-cs"/>
              </a:rPr>
              <a:t> </a:t>
            </a:r>
            <a:r>
              <a:rPr lang="en-US" b="1" dirty="0">
                <a:solidFill>
                  <a:schemeClr val="accent3">
                    <a:lumMod val="40000"/>
                    <a:lumOff val="60000"/>
                  </a:schemeClr>
                </a:solidFill>
                <a:latin typeface="+mn-lt"/>
                <a:cs typeface="+mn-cs"/>
              </a:rPr>
              <a:t>(filaments </a:t>
            </a:r>
            <a:r>
              <a:rPr lang="en-US" b="1" dirty="0">
                <a:solidFill>
                  <a:srgbClr val="CC99FF"/>
                </a:solidFill>
                <a:latin typeface="+mn-lt"/>
                <a:cs typeface="+mn-cs"/>
              </a:rPr>
              <a:t>with</a:t>
            </a:r>
            <a:r>
              <a:rPr lang="en-US" b="1" dirty="0">
                <a:solidFill>
                  <a:schemeClr val="bg1"/>
                </a:solidFill>
                <a:latin typeface="+mn-lt"/>
                <a:cs typeface="+mn-cs"/>
              </a:rPr>
              <a:t> </a:t>
            </a:r>
            <a:r>
              <a:rPr lang="en-US" b="1" dirty="0">
                <a:solidFill>
                  <a:schemeClr val="accent3">
                    <a:lumMod val="40000"/>
                    <a:lumOff val="60000"/>
                  </a:schemeClr>
                </a:solidFill>
                <a:latin typeface="+mn-lt"/>
                <a:cs typeface="+mn-cs"/>
              </a:rPr>
              <a:t>anthers)</a:t>
            </a:r>
            <a:r>
              <a:rPr lang="en-US" b="1" dirty="0">
                <a:solidFill>
                  <a:schemeClr val="bg1"/>
                </a:solidFill>
                <a:latin typeface="+mn-lt"/>
                <a:cs typeface="+mn-cs"/>
              </a:rPr>
              <a:t> </a:t>
            </a:r>
            <a:r>
              <a:rPr lang="en-US" b="1" dirty="0">
                <a:solidFill>
                  <a:srgbClr val="CC99FF"/>
                </a:solidFill>
                <a:latin typeface="+mn-lt"/>
                <a:cs typeface="+mn-cs"/>
              </a:rPr>
              <a:t>in the center of the circle of petals. They</a:t>
            </a:r>
          </a:p>
          <a:p>
            <a:pPr fontAlgn="auto">
              <a:spcBef>
                <a:spcPts val="0"/>
              </a:spcBef>
              <a:spcAft>
                <a:spcPts val="0"/>
              </a:spcAft>
              <a:defRPr/>
            </a:pPr>
            <a:r>
              <a:rPr lang="en-US" b="1" dirty="0">
                <a:solidFill>
                  <a:schemeClr val="accent3">
                    <a:lumMod val="40000"/>
                    <a:lumOff val="60000"/>
                  </a:schemeClr>
                </a:solidFill>
                <a:latin typeface="+mn-lt"/>
                <a:cs typeface="+mn-cs"/>
              </a:rPr>
              <a:t>converge </a:t>
            </a:r>
            <a:r>
              <a:rPr lang="en-US" b="1" dirty="0">
                <a:solidFill>
                  <a:srgbClr val="CC99FF"/>
                </a:solidFill>
                <a:latin typeface="+mn-lt"/>
                <a:cs typeface="+mn-cs"/>
              </a:rPr>
              <a:t>at their tips like a little</a:t>
            </a:r>
            <a:r>
              <a:rPr lang="en-US" b="1" dirty="0">
                <a:solidFill>
                  <a:schemeClr val="bg1"/>
                </a:solidFill>
                <a:latin typeface="+mn-lt"/>
                <a:cs typeface="+mn-cs"/>
              </a:rPr>
              <a:t> </a:t>
            </a:r>
            <a:r>
              <a:rPr lang="en-US" b="1" dirty="0">
                <a:solidFill>
                  <a:schemeClr val="accent3">
                    <a:lumMod val="40000"/>
                    <a:lumOff val="60000"/>
                  </a:schemeClr>
                </a:solidFill>
                <a:latin typeface="+mn-lt"/>
                <a:cs typeface="+mn-cs"/>
              </a:rPr>
              <a:t>volcano.</a:t>
            </a:r>
            <a:r>
              <a:rPr lang="en-US" b="1" dirty="0">
                <a:solidFill>
                  <a:schemeClr val="bg1"/>
                </a:solidFill>
                <a:latin typeface="+mn-lt"/>
                <a:cs typeface="+mn-cs"/>
              </a:rPr>
              <a:t> </a:t>
            </a:r>
            <a:r>
              <a:rPr lang="en-US" b="1" dirty="0">
                <a:solidFill>
                  <a:srgbClr val="CC99FF"/>
                </a:solidFill>
                <a:latin typeface="+mn-lt"/>
                <a:cs typeface="+mn-cs"/>
              </a:rPr>
              <a:t>The </a:t>
            </a:r>
            <a:r>
              <a:rPr lang="en-US" b="1" dirty="0">
                <a:solidFill>
                  <a:schemeClr val="accent3">
                    <a:lumMod val="40000"/>
                    <a:lumOff val="60000"/>
                  </a:schemeClr>
                </a:solidFill>
                <a:latin typeface="+mn-lt"/>
                <a:cs typeface="+mn-cs"/>
              </a:rPr>
              <a:t>style projects </a:t>
            </a:r>
            <a:r>
              <a:rPr lang="en-US" b="1" dirty="0">
                <a:solidFill>
                  <a:srgbClr val="CC99FF"/>
                </a:solidFill>
                <a:latin typeface="+mn-lt"/>
                <a:cs typeface="+mn-cs"/>
              </a:rPr>
              <a:t>above the petals</a:t>
            </a:r>
          </a:p>
          <a:p>
            <a:pPr fontAlgn="auto">
              <a:spcBef>
                <a:spcPts val="0"/>
              </a:spcBef>
              <a:spcAft>
                <a:spcPts val="0"/>
              </a:spcAft>
              <a:defRPr/>
            </a:pPr>
            <a:r>
              <a:rPr lang="en-US" b="1" dirty="0">
                <a:solidFill>
                  <a:srgbClr val="CC99FF"/>
                </a:solidFill>
                <a:latin typeface="+mn-lt"/>
                <a:cs typeface="+mn-cs"/>
              </a:rPr>
              <a:t>and the</a:t>
            </a:r>
            <a:r>
              <a:rPr lang="en-US" b="1" dirty="0">
                <a:solidFill>
                  <a:schemeClr val="bg1"/>
                </a:solidFill>
                <a:latin typeface="+mn-lt"/>
                <a:cs typeface="+mn-cs"/>
              </a:rPr>
              <a:t> </a:t>
            </a:r>
            <a:r>
              <a:rPr lang="en-US" b="1" dirty="0">
                <a:solidFill>
                  <a:schemeClr val="accent3">
                    <a:lumMod val="40000"/>
                    <a:lumOff val="60000"/>
                  </a:schemeClr>
                </a:solidFill>
                <a:latin typeface="+mn-lt"/>
                <a:cs typeface="+mn-cs"/>
              </a:rPr>
              <a:t>stamens.</a:t>
            </a:r>
          </a:p>
        </p:txBody>
      </p:sp>
      <p:pic>
        <p:nvPicPr>
          <p:cNvPr id="35844" name="Picture 4" descr="ANd9GcRq6rYUK-LGMd81eBDt4fdG1q2-g07_fXaMF8xw0nvswEyejCKbHYh5hjE">
            <a:hlinkClick r:id="rId2"/>
          </p:cNvPr>
          <p:cNvPicPr>
            <a:picLocks noChangeAspect="1" noChangeArrowheads="1"/>
          </p:cNvPicPr>
          <p:nvPr/>
        </p:nvPicPr>
        <p:blipFill>
          <a:blip r:embed="rId3" cstate="print"/>
          <a:srcRect/>
          <a:stretch>
            <a:fillRect/>
          </a:stretch>
        </p:blipFill>
        <p:spPr bwMode="auto">
          <a:xfrm>
            <a:off x="2987675" y="3733800"/>
            <a:ext cx="3144838" cy="271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679700" y="336550"/>
            <a:ext cx="39465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sz="2800" b="1" dirty="0">
                <a:latin typeface="+mn-lt"/>
                <a:cs typeface="+mn-cs"/>
              </a:rPr>
              <a:t>Recognizing Tier II Words</a:t>
            </a:r>
          </a:p>
        </p:txBody>
      </p:sp>
      <p:sp>
        <p:nvSpPr>
          <p:cNvPr id="5123" name="Text Box 3"/>
          <p:cNvSpPr txBox="1">
            <a:spLocks noChangeArrowheads="1"/>
          </p:cNvSpPr>
          <p:nvPr/>
        </p:nvSpPr>
        <p:spPr bwMode="auto">
          <a:xfrm>
            <a:off x="581025" y="1236663"/>
            <a:ext cx="7964488" cy="2308225"/>
          </a:xfrm>
          <a:prstGeom prst="rect">
            <a:avLst/>
          </a:prstGeom>
          <a:noFill/>
          <a:ln>
            <a:noFill/>
          </a:ln>
          <a:effectLst/>
          <a:extLst/>
        </p:spPr>
        <p:txBody>
          <a:bodyPr>
            <a:spAutoFit/>
          </a:bodyPr>
          <a:lstStyle/>
          <a:p>
            <a:pPr fontAlgn="auto">
              <a:spcBef>
                <a:spcPts val="0"/>
              </a:spcBef>
              <a:spcAft>
                <a:spcPts val="0"/>
              </a:spcAft>
              <a:defRPr/>
            </a:pPr>
            <a:r>
              <a:rPr lang="en-US" dirty="0">
                <a:latin typeface="+mn-lt"/>
                <a:cs typeface="+mn-cs"/>
              </a:rPr>
              <a:t>     </a:t>
            </a:r>
            <a:r>
              <a:rPr lang="en-US" b="1" dirty="0">
                <a:solidFill>
                  <a:schemeClr val="bg2">
                    <a:lumMod val="90000"/>
                  </a:schemeClr>
                </a:solidFill>
                <a:latin typeface="+mn-lt"/>
                <a:cs typeface="+mn-cs"/>
              </a:rPr>
              <a:t>The flower known as the </a:t>
            </a:r>
            <a:r>
              <a:rPr lang="en-US" b="1" dirty="0" err="1">
                <a:solidFill>
                  <a:schemeClr val="bg2">
                    <a:lumMod val="90000"/>
                  </a:schemeClr>
                </a:solidFill>
                <a:latin typeface="+mn-lt"/>
                <a:cs typeface="+mn-cs"/>
              </a:rPr>
              <a:t>dodecatheon</a:t>
            </a:r>
            <a:r>
              <a:rPr lang="en-US" b="1" dirty="0">
                <a:solidFill>
                  <a:schemeClr val="bg2">
                    <a:lumMod val="90000"/>
                  </a:schemeClr>
                </a:solidFill>
                <a:latin typeface="+mn-lt"/>
                <a:cs typeface="+mn-cs"/>
              </a:rPr>
              <a:t> was named by the great botanist and</a:t>
            </a:r>
          </a:p>
          <a:p>
            <a:pPr fontAlgn="auto">
              <a:spcBef>
                <a:spcPts val="0"/>
              </a:spcBef>
              <a:spcAft>
                <a:spcPts val="0"/>
              </a:spcAft>
              <a:defRPr/>
            </a:pPr>
            <a:r>
              <a:rPr lang="en-US" b="1" dirty="0">
                <a:solidFill>
                  <a:schemeClr val="bg2">
                    <a:lumMod val="90000"/>
                  </a:schemeClr>
                </a:solidFill>
                <a:latin typeface="+mn-lt"/>
                <a:cs typeface="+mn-cs"/>
              </a:rPr>
              <a:t>taxonomist Carl Linnaeus. It is commonly called the Pride of Ohio. The </a:t>
            </a:r>
            <a:r>
              <a:rPr lang="en-US" b="1" dirty="0" smtClean="0">
                <a:solidFill>
                  <a:schemeClr val="bg2">
                    <a:lumMod val="90000"/>
                  </a:schemeClr>
                </a:solidFill>
                <a:latin typeface="+mn-lt"/>
                <a:cs typeface="+mn-cs"/>
              </a:rPr>
              <a:t> </a:t>
            </a:r>
            <a:r>
              <a:rPr lang="en-US" b="1" dirty="0" smtClean="0">
                <a:latin typeface="+mn-lt"/>
                <a:cs typeface="+mn-cs"/>
              </a:rPr>
              <a:t>technical</a:t>
            </a:r>
            <a:endParaRPr lang="en-US" b="1" dirty="0">
              <a:latin typeface="+mn-lt"/>
              <a:cs typeface="+mn-cs"/>
            </a:endParaRPr>
          </a:p>
          <a:p>
            <a:pPr fontAlgn="auto">
              <a:spcBef>
                <a:spcPts val="0"/>
              </a:spcBef>
              <a:spcAft>
                <a:spcPts val="0"/>
              </a:spcAft>
              <a:defRPr/>
            </a:pPr>
            <a:r>
              <a:rPr lang="en-US" b="1" dirty="0">
                <a:solidFill>
                  <a:schemeClr val="bg2">
                    <a:lumMod val="90000"/>
                  </a:schemeClr>
                </a:solidFill>
                <a:latin typeface="+mn-lt"/>
                <a:cs typeface="+mn-cs"/>
              </a:rPr>
              <a:t>name for this flower is of Greek </a:t>
            </a:r>
            <a:r>
              <a:rPr lang="en-US" b="1" dirty="0">
                <a:latin typeface="+mn-lt"/>
                <a:cs typeface="+mn-cs"/>
              </a:rPr>
              <a:t>origin </a:t>
            </a:r>
            <a:r>
              <a:rPr lang="en-US" b="1" dirty="0">
                <a:solidFill>
                  <a:schemeClr val="bg2">
                    <a:lumMod val="90000"/>
                  </a:schemeClr>
                </a:solidFill>
                <a:latin typeface="+mn-lt"/>
                <a:cs typeface="+mn-cs"/>
              </a:rPr>
              <a:t>and means </a:t>
            </a:r>
            <a:r>
              <a:rPr lang="ja-JP" altLang="en-US" b="1" dirty="0">
                <a:solidFill>
                  <a:schemeClr val="bg2">
                    <a:lumMod val="90000"/>
                  </a:schemeClr>
                </a:solidFill>
                <a:latin typeface="Arial"/>
                <a:cs typeface="+mn-cs"/>
              </a:rPr>
              <a:t>“</a:t>
            </a:r>
            <a:r>
              <a:rPr lang="en-US" b="1" dirty="0">
                <a:solidFill>
                  <a:schemeClr val="bg2">
                    <a:lumMod val="90000"/>
                  </a:schemeClr>
                </a:solidFill>
                <a:latin typeface="+mn-lt"/>
                <a:cs typeface="+mn-cs"/>
              </a:rPr>
              <a:t>twelve gods.</a:t>
            </a:r>
            <a:r>
              <a:rPr lang="ja-JP" altLang="en-US" b="1" dirty="0">
                <a:solidFill>
                  <a:schemeClr val="bg2">
                    <a:lumMod val="90000"/>
                  </a:schemeClr>
                </a:solidFill>
                <a:latin typeface="Arial"/>
                <a:cs typeface="+mn-cs"/>
              </a:rPr>
              <a:t>”</a:t>
            </a:r>
            <a:r>
              <a:rPr lang="en-US" b="1" dirty="0">
                <a:solidFill>
                  <a:schemeClr val="bg2">
                    <a:lumMod val="90000"/>
                  </a:schemeClr>
                </a:solidFill>
                <a:latin typeface="+mn-lt"/>
                <a:cs typeface="+mn-cs"/>
              </a:rPr>
              <a:t>  This </a:t>
            </a:r>
            <a:r>
              <a:rPr lang="en-US" b="1" dirty="0">
                <a:latin typeface="+mn-lt"/>
                <a:cs typeface="+mn-cs"/>
              </a:rPr>
              <a:t>alludes</a:t>
            </a:r>
          </a:p>
          <a:p>
            <a:pPr fontAlgn="auto">
              <a:spcBef>
                <a:spcPts val="0"/>
              </a:spcBef>
              <a:spcAft>
                <a:spcPts val="0"/>
              </a:spcAft>
              <a:defRPr/>
            </a:pPr>
            <a:r>
              <a:rPr lang="en-US" b="1" dirty="0">
                <a:solidFill>
                  <a:schemeClr val="bg2">
                    <a:lumMod val="90000"/>
                  </a:schemeClr>
                </a:solidFill>
                <a:latin typeface="+mn-lt"/>
                <a:cs typeface="+mn-cs"/>
              </a:rPr>
              <a:t>to its interesting flowers, of which there are about a dozen. The sepals are</a:t>
            </a:r>
          </a:p>
          <a:p>
            <a:pPr fontAlgn="auto">
              <a:spcBef>
                <a:spcPts val="0"/>
              </a:spcBef>
              <a:spcAft>
                <a:spcPts val="0"/>
              </a:spcAft>
              <a:defRPr/>
            </a:pPr>
            <a:r>
              <a:rPr lang="en-US" b="1" dirty="0">
                <a:solidFill>
                  <a:schemeClr val="bg2">
                    <a:lumMod val="90000"/>
                  </a:schemeClr>
                </a:solidFill>
                <a:latin typeface="+mn-lt"/>
                <a:cs typeface="+mn-cs"/>
              </a:rPr>
              <a:t>split into five parts and lean backward like an inside-out umbrella. There are</a:t>
            </a:r>
          </a:p>
          <a:p>
            <a:pPr fontAlgn="auto">
              <a:spcBef>
                <a:spcPts val="0"/>
              </a:spcBef>
              <a:spcAft>
                <a:spcPts val="0"/>
              </a:spcAft>
              <a:defRPr/>
            </a:pPr>
            <a:r>
              <a:rPr lang="en-US" b="1" dirty="0">
                <a:solidFill>
                  <a:schemeClr val="bg2">
                    <a:lumMod val="90000"/>
                  </a:schemeClr>
                </a:solidFill>
                <a:latin typeface="+mn-lt"/>
                <a:cs typeface="+mn-cs"/>
              </a:rPr>
              <a:t>five stamens (filaments with anthers) in the center of the circle of petals. They</a:t>
            </a:r>
          </a:p>
          <a:p>
            <a:pPr fontAlgn="auto">
              <a:spcBef>
                <a:spcPts val="0"/>
              </a:spcBef>
              <a:spcAft>
                <a:spcPts val="0"/>
              </a:spcAft>
              <a:defRPr/>
            </a:pPr>
            <a:r>
              <a:rPr lang="en-US" b="1" dirty="0">
                <a:latin typeface="+mn-lt"/>
                <a:cs typeface="+mn-cs"/>
              </a:rPr>
              <a:t>converge </a:t>
            </a:r>
            <a:r>
              <a:rPr lang="en-US" b="1" dirty="0">
                <a:solidFill>
                  <a:schemeClr val="bg2">
                    <a:lumMod val="90000"/>
                  </a:schemeClr>
                </a:solidFill>
                <a:latin typeface="+mn-lt"/>
                <a:cs typeface="+mn-cs"/>
              </a:rPr>
              <a:t>at their tips like a little volcano. The style </a:t>
            </a:r>
            <a:r>
              <a:rPr lang="en-US" b="1" dirty="0">
                <a:latin typeface="+mn-lt"/>
                <a:cs typeface="+mn-cs"/>
              </a:rPr>
              <a:t>projects </a:t>
            </a:r>
            <a:r>
              <a:rPr lang="en-US" b="1" dirty="0">
                <a:solidFill>
                  <a:schemeClr val="bg2">
                    <a:lumMod val="90000"/>
                  </a:schemeClr>
                </a:solidFill>
                <a:latin typeface="+mn-lt"/>
                <a:cs typeface="+mn-cs"/>
              </a:rPr>
              <a:t>above the petals</a:t>
            </a:r>
          </a:p>
          <a:p>
            <a:pPr fontAlgn="auto">
              <a:spcBef>
                <a:spcPts val="0"/>
              </a:spcBef>
              <a:spcAft>
                <a:spcPts val="0"/>
              </a:spcAft>
              <a:defRPr/>
            </a:pPr>
            <a:r>
              <a:rPr lang="en-US" b="1" dirty="0">
                <a:solidFill>
                  <a:schemeClr val="bg2">
                    <a:lumMod val="90000"/>
                  </a:schemeClr>
                </a:solidFill>
                <a:latin typeface="+mn-lt"/>
                <a:cs typeface="+mn-cs"/>
              </a:rPr>
              <a:t>and the stamens.</a:t>
            </a:r>
          </a:p>
        </p:txBody>
      </p:sp>
      <p:pic>
        <p:nvPicPr>
          <p:cNvPr id="36868" name="Picture 4" descr="ANd9GcRq6rYUK-LGMd81eBDt4fdG1q2-g07_fXaMF8xw0nvswEyejCKbHYh5hjE">
            <a:hlinkClick r:id="rId2"/>
          </p:cNvPr>
          <p:cNvPicPr>
            <a:picLocks noChangeAspect="1" noChangeArrowheads="1"/>
          </p:cNvPicPr>
          <p:nvPr/>
        </p:nvPicPr>
        <p:blipFill>
          <a:blip r:embed="rId3" cstate="print"/>
          <a:srcRect/>
          <a:stretch>
            <a:fillRect/>
          </a:stretch>
        </p:blipFill>
        <p:spPr bwMode="auto">
          <a:xfrm>
            <a:off x="2987675" y="3810000"/>
            <a:ext cx="3144838" cy="271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752725" y="500063"/>
            <a:ext cx="40417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auto">
              <a:spcBef>
                <a:spcPts val="0"/>
              </a:spcBef>
              <a:spcAft>
                <a:spcPts val="0"/>
              </a:spcAft>
              <a:defRPr/>
            </a:pPr>
            <a:r>
              <a:rPr lang="en-US" sz="2800" b="1" dirty="0">
                <a:latin typeface="+mn-lt"/>
                <a:cs typeface="+mn-cs"/>
              </a:rPr>
              <a:t>Recognizing </a:t>
            </a:r>
            <a:r>
              <a:rPr lang="en-US" sz="2800" b="1" dirty="0">
                <a:solidFill>
                  <a:srgbClr val="C00000"/>
                </a:solidFill>
                <a:latin typeface="+mn-lt"/>
                <a:cs typeface="+mn-cs"/>
              </a:rPr>
              <a:t>Tier III </a:t>
            </a:r>
            <a:r>
              <a:rPr lang="en-US" sz="2800" b="1" dirty="0">
                <a:latin typeface="+mn-lt"/>
                <a:cs typeface="+mn-cs"/>
              </a:rPr>
              <a:t>Words</a:t>
            </a:r>
          </a:p>
        </p:txBody>
      </p:sp>
      <p:sp>
        <p:nvSpPr>
          <p:cNvPr id="37891" name="Text Box 3"/>
          <p:cNvSpPr txBox="1">
            <a:spLocks noChangeArrowheads="1"/>
          </p:cNvSpPr>
          <p:nvPr/>
        </p:nvSpPr>
        <p:spPr bwMode="auto">
          <a:xfrm>
            <a:off x="525463" y="1400175"/>
            <a:ext cx="8037512" cy="2308225"/>
          </a:xfrm>
          <a:prstGeom prst="rect">
            <a:avLst/>
          </a:prstGeom>
          <a:noFill/>
          <a:ln w="9525">
            <a:noFill/>
            <a:miter lim="800000"/>
            <a:headEnd/>
            <a:tailEnd/>
          </a:ln>
        </p:spPr>
        <p:txBody>
          <a:bodyPr>
            <a:spAutoFit/>
          </a:bodyPr>
          <a:lstStyle/>
          <a:p>
            <a:r>
              <a:rPr lang="en-US" dirty="0"/>
              <a:t>     </a:t>
            </a:r>
            <a:r>
              <a:rPr lang="en-US" b="1" dirty="0">
                <a:solidFill>
                  <a:schemeClr val="accent3">
                    <a:lumMod val="40000"/>
                    <a:lumOff val="60000"/>
                  </a:schemeClr>
                </a:solidFill>
              </a:rPr>
              <a:t>The flower known as the </a:t>
            </a:r>
            <a:r>
              <a:rPr lang="en-US" b="1" dirty="0" err="1">
                <a:solidFill>
                  <a:srgbClr val="C00000"/>
                </a:solidFill>
              </a:rPr>
              <a:t>dodecatheon</a:t>
            </a:r>
            <a:r>
              <a:rPr lang="en-US" b="1" dirty="0">
                <a:solidFill>
                  <a:srgbClr val="C00000"/>
                </a:solidFill>
              </a:rPr>
              <a:t> </a:t>
            </a:r>
            <a:r>
              <a:rPr lang="en-US" b="1" dirty="0">
                <a:solidFill>
                  <a:schemeClr val="accent3">
                    <a:lumMod val="40000"/>
                    <a:lumOff val="60000"/>
                  </a:schemeClr>
                </a:solidFill>
              </a:rPr>
              <a:t>was named by the great </a:t>
            </a:r>
            <a:r>
              <a:rPr lang="en-US" b="1" dirty="0">
                <a:solidFill>
                  <a:srgbClr val="C00000"/>
                </a:solidFill>
              </a:rPr>
              <a:t>botanist</a:t>
            </a:r>
            <a:r>
              <a:rPr lang="en-US" b="1" dirty="0"/>
              <a:t> </a:t>
            </a:r>
            <a:r>
              <a:rPr lang="en-US" b="1" dirty="0">
                <a:solidFill>
                  <a:schemeClr val="accent3">
                    <a:lumMod val="40000"/>
                    <a:lumOff val="60000"/>
                  </a:schemeClr>
                </a:solidFill>
              </a:rPr>
              <a:t>and</a:t>
            </a:r>
          </a:p>
          <a:p>
            <a:r>
              <a:rPr lang="en-US" b="1" dirty="0">
                <a:solidFill>
                  <a:srgbClr val="C00000"/>
                </a:solidFill>
              </a:rPr>
              <a:t>taxonomist</a:t>
            </a:r>
            <a:r>
              <a:rPr lang="en-US" b="1" dirty="0"/>
              <a:t> </a:t>
            </a:r>
            <a:r>
              <a:rPr lang="en-US" b="1" dirty="0">
                <a:solidFill>
                  <a:schemeClr val="accent3">
                    <a:lumMod val="40000"/>
                    <a:lumOff val="60000"/>
                  </a:schemeClr>
                </a:solidFill>
              </a:rPr>
              <a:t>Carl Linnaeus. It is commonly called the Pride of Ohio. The technical</a:t>
            </a:r>
          </a:p>
          <a:p>
            <a:r>
              <a:rPr lang="en-US" b="1" dirty="0">
                <a:solidFill>
                  <a:schemeClr val="accent3">
                    <a:lumMod val="40000"/>
                    <a:lumOff val="60000"/>
                  </a:schemeClr>
                </a:solidFill>
              </a:rPr>
              <a:t>name for this flower is of Greek origin and means </a:t>
            </a:r>
            <a:r>
              <a:rPr lang="ja-JP" altLang="en-US" b="1" dirty="0">
                <a:solidFill>
                  <a:schemeClr val="accent3">
                    <a:lumMod val="40000"/>
                    <a:lumOff val="60000"/>
                  </a:schemeClr>
                </a:solidFill>
                <a:latin typeface="Arial" pitchFamily="34" charset="0"/>
                <a:ea typeface="ＭＳ Ｐゴシック" pitchFamily="34" charset="-128"/>
              </a:rPr>
              <a:t>“</a:t>
            </a:r>
            <a:r>
              <a:rPr lang="en-US" b="1" dirty="0">
                <a:solidFill>
                  <a:schemeClr val="accent3">
                    <a:lumMod val="40000"/>
                    <a:lumOff val="60000"/>
                  </a:schemeClr>
                </a:solidFill>
              </a:rPr>
              <a:t>twelve gods.</a:t>
            </a:r>
            <a:r>
              <a:rPr lang="ja-JP" altLang="en-US" b="1" dirty="0">
                <a:solidFill>
                  <a:schemeClr val="accent3">
                    <a:lumMod val="40000"/>
                    <a:lumOff val="60000"/>
                  </a:schemeClr>
                </a:solidFill>
                <a:latin typeface="Arial" pitchFamily="34" charset="0"/>
                <a:ea typeface="ＭＳ Ｐゴシック" pitchFamily="34" charset="-128"/>
              </a:rPr>
              <a:t>”</a:t>
            </a:r>
            <a:r>
              <a:rPr lang="en-US" b="1" dirty="0">
                <a:solidFill>
                  <a:schemeClr val="accent3">
                    <a:lumMod val="40000"/>
                    <a:lumOff val="60000"/>
                  </a:schemeClr>
                </a:solidFill>
              </a:rPr>
              <a:t>  This alludes</a:t>
            </a:r>
          </a:p>
          <a:p>
            <a:r>
              <a:rPr lang="en-US" b="1" dirty="0">
                <a:solidFill>
                  <a:schemeClr val="accent3">
                    <a:lumMod val="40000"/>
                    <a:lumOff val="60000"/>
                  </a:schemeClr>
                </a:solidFill>
              </a:rPr>
              <a:t>to its interesting flowers, of which there are about a dozen. The </a:t>
            </a:r>
            <a:r>
              <a:rPr lang="en-US" b="1" dirty="0">
                <a:solidFill>
                  <a:srgbClr val="C00000"/>
                </a:solidFill>
              </a:rPr>
              <a:t>sepals</a:t>
            </a:r>
            <a:r>
              <a:rPr lang="en-US" b="1" dirty="0"/>
              <a:t> </a:t>
            </a:r>
            <a:r>
              <a:rPr lang="en-US" b="1" dirty="0">
                <a:solidFill>
                  <a:schemeClr val="accent3">
                    <a:lumMod val="40000"/>
                    <a:lumOff val="60000"/>
                  </a:schemeClr>
                </a:solidFill>
              </a:rPr>
              <a:t>are</a:t>
            </a:r>
          </a:p>
          <a:p>
            <a:r>
              <a:rPr lang="en-US" b="1" dirty="0">
                <a:solidFill>
                  <a:schemeClr val="accent3">
                    <a:lumMod val="40000"/>
                    <a:lumOff val="60000"/>
                  </a:schemeClr>
                </a:solidFill>
              </a:rPr>
              <a:t>split into five parts and lean backward like an inside-out umbrella. There are</a:t>
            </a:r>
          </a:p>
          <a:p>
            <a:r>
              <a:rPr lang="en-US" b="1" dirty="0">
                <a:solidFill>
                  <a:schemeClr val="accent3">
                    <a:lumMod val="40000"/>
                    <a:lumOff val="60000"/>
                  </a:schemeClr>
                </a:solidFill>
              </a:rPr>
              <a:t>five </a:t>
            </a:r>
            <a:r>
              <a:rPr lang="en-US" b="1" dirty="0">
                <a:solidFill>
                  <a:srgbClr val="C00000"/>
                </a:solidFill>
              </a:rPr>
              <a:t>stamens (filaments </a:t>
            </a:r>
            <a:r>
              <a:rPr lang="en-US" b="1" dirty="0">
                <a:solidFill>
                  <a:schemeClr val="accent3">
                    <a:lumMod val="40000"/>
                    <a:lumOff val="60000"/>
                  </a:schemeClr>
                </a:solidFill>
              </a:rPr>
              <a:t>with </a:t>
            </a:r>
            <a:r>
              <a:rPr lang="en-US" b="1" dirty="0">
                <a:solidFill>
                  <a:srgbClr val="C00000"/>
                </a:solidFill>
              </a:rPr>
              <a:t>anthers) </a:t>
            </a:r>
            <a:r>
              <a:rPr lang="en-US" b="1" dirty="0">
                <a:solidFill>
                  <a:schemeClr val="accent3">
                    <a:lumMod val="40000"/>
                    <a:lumOff val="60000"/>
                  </a:schemeClr>
                </a:solidFill>
              </a:rPr>
              <a:t>in the center of the circle of petals. They</a:t>
            </a:r>
          </a:p>
          <a:p>
            <a:r>
              <a:rPr lang="en-US" b="1" dirty="0">
                <a:solidFill>
                  <a:schemeClr val="accent3">
                    <a:lumMod val="40000"/>
                    <a:lumOff val="60000"/>
                  </a:schemeClr>
                </a:solidFill>
              </a:rPr>
              <a:t>converge at their tips like a little </a:t>
            </a:r>
            <a:r>
              <a:rPr lang="en-US" b="1" dirty="0">
                <a:solidFill>
                  <a:srgbClr val="C00000"/>
                </a:solidFill>
              </a:rPr>
              <a:t>volcano</a:t>
            </a:r>
            <a:r>
              <a:rPr lang="en-US" b="1" dirty="0"/>
              <a:t>. </a:t>
            </a:r>
            <a:r>
              <a:rPr lang="en-US" b="1" dirty="0">
                <a:solidFill>
                  <a:schemeClr val="accent3">
                    <a:lumMod val="40000"/>
                    <a:lumOff val="60000"/>
                  </a:schemeClr>
                </a:solidFill>
              </a:rPr>
              <a:t>The</a:t>
            </a:r>
            <a:r>
              <a:rPr lang="en-US" b="1" dirty="0">
                <a:solidFill>
                  <a:srgbClr val="008000"/>
                </a:solidFill>
              </a:rPr>
              <a:t> </a:t>
            </a:r>
            <a:r>
              <a:rPr lang="en-US" b="1" dirty="0">
                <a:solidFill>
                  <a:srgbClr val="C00000"/>
                </a:solidFill>
              </a:rPr>
              <a:t>style</a:t>
            </a:r>
            <a:r>
              <a:rPr lang="en-US" b="1" dirty="0"/>
              <a:t> </a:t>
            </a:r>
            <a:r>
              <a:rPr lang="en-US" b="1" dirty="0">
                <a:solidFill>
                  <a:schemeClr val="accent3">
                    <a:lumMod val="40000"/>
                    <a:lumOff val="60000"/>
                  </a:schemeClr>
                </a:solidFill>
              </a:rPr>
              <a:t>projects above the petals</a:t>
            </a:r>
          </a:p>
          <a:p>
            <a:r>
              <a:rPr lang="en-US" b="1" dirty="0">
                <a:solidFill>
                  <a:schemeClr val="accent3">
                    <a:lumMod val="40000"/>
                    <a:lumOff val="60000"/>
                  </a:schemeClr>
                </a:solidFill>
              </a:rPr>
              <a:t>and the</a:t>
            </a:r>
            <a:r>
              <a:rPr lang="en-US" b="1" dirty="0">
                <a:solidFill>
                  <a:srgbClr val="008000"/>
                </a:solidFill>
              </a:rPr>
              <a:t> </a:t>
            </a:r>
            <a:r>
              <a:rPr lang="en-US" b="1" dirty="0">
                <a:solidFill>
                  <a:srgbClr val="C00000"/>
                </a:solidFill>
              </a:rPr>
              <a:t>stamens</a:t>
            </a:r>
            <a:r>
              <a:rPr lang="en-US" b="1" dirty="0"/>
              <a:t>.</a:t>
            </a:r>
          </a:p>
        </p:txBody>
      </p:sp>
      <p:pic>
        <p:nvPicPr>
          <p:cNvPr id="37892" name="Picture 4" descr="ANd9GcRq6rYUK-LGMd81eBDt4fdG1q2-g07_fXaMF8xw0nvswEyejCKbHYh5hjE">
            <a:hlinkClick r:id="rId2"/>
          </p:cNvPr>
          <p:cNvPicPr>
            <a:picLocks noChangeAspect="1" noChangeArrowheads="1"/>
          </p:cNvPicPr>
          <p:nvPr/>
        </p:nvPicPr>
        <p:blipFill>
          <a:blip r:embed="rId3" cstate="print"/>
          <a:srcRect/>
          <a:stretch>
            <a:fillRect/>
          </a:stretch>
        </p:blipFill>
        <p:spPr bwMode="auto">
          <a:xfrm>
            <a:off x="3224213" y="3810000"/>
            <a:ext cx="3144837" cy="271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593725" y="315913"/>
            <a:ext cx="804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3200" b="1" dirty="0">
                <a:latin typeface="+mj-lt"/>
                <a:cs typeface="Arial" charset="0"/>
              </a:rPr>
              <a:t>The Academic Word List (AWL): </a:t>
            </a:r>
          </a:p>
        </p:txBody>
      </p:sp>
      <p:sp>
        <p:nvSpPr>
          <p:cNvPr id="22530" name="Text Box 3"/>
          <p:cNvSpPr txBox="1">
            <a:spLocks noChangeArrowheads="1"/>
          </p:cNvSpPr>
          <p:nvPr/>
        </p:nvSpPr>
        <p:spPr bwMode="auto">
          <a:xfrm>
            <a:off x="179388" y="1268413"/>
            <a:ext cx="876458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Aft>
                <a:spcPts val="1800"/>
              </a:spcAft>
              <a:buFont typeface="Arial" pitchFamily="34" charset="0"/>
              <a:buChar char="•"/>
            </a:pPr>
            <a:r>
              <a:rPr lang="en-US" sz="2400">
                <a:ea typeface="ＭＳ Ｐゴシック" pitchFamily="34" charset="-128"/>
              </a:rPr>
              <a:t>570 words </a:t>
            </a:r>
            <a:r>
              <a:rPr lang="en-US" sz="2400" b="1">
                <a:ea typeface="ＭＳ Ｐゴシック" pitchFamily="34" charset="-128"/>
              </a:rPr>
              <a:t>not </a:t>
            </a:r>
            <a:r>
              <a:rPr lang="en-US" sz="2400">
                <a:ea typeface="ＭＳ Ｐゴシック" pitchFamily="34" charset="-128"/>
              </a:rPr>
              <a:t>in the most frequently used 2,000 English words</a:t>
            </a:r>
          </a:p>
          <a:p>
            <a:pPr marL="342900" indent="-342900">
              <a:spcAft>
                <a:spcPts val="1800"/>
              </a:spcAft>
              <a:buFont typeface="Arial" pitchFamily="34" charset="0"/>
              <a:buChar char="•"/>
            </a:pPr>
            <a:r>
              <a:rPr lang="en-US" sz="2400">
                <a:ea typeface="ＭＳ Ｐゴシック" pitchFamily="34" charset="-128"/>
              </a:rPr>
              <a:t>AWL words occur frequently over a wide range of academic texts.</a:t>
            </a:r>
          </a:p>
          <a:p>
            <a:pPr marL="342900" indent="-342900">
              <a:buFont typeface="Arial" pitchFamily="34" charset="0"/>
              <a:buChar char="•"/>
            </a:pPr>
            <a:r>
              <a:rPr lang="en-US" sz="2400">
                <a:ea typeface="ＭＳ Ｐゴシック" pitchFamily="34" charset="-128"/>
              </a:rPr>
              <a:t>Grouped into ten subsets that reflect their frequency of use:</a:t>
            </a:r>
          </a:p>
          <a:p>
            <a:pPr marL="742950" lvl="1"/>
            <a:r>
              <a:rPr lang="en-US" sz="2400">
                <a:ea typeface="ＭＳ Ｐゴシック" pitchFamily="34" charset="-128"/>
              </a:rPr>
              <a:t>Subset 1= highest frequency.  </a:t>
            </a:r>
          </a:p>
          <a:p>
            <a:pPr marL="1143000" lvl="2"/>
            <a:r>
              <a:rPr lang="en-US" sz="2400">
                <a:ea typeface="ＭＳ Ｐゴシック" pitchFamily="34" charset="-128"/>
              </a:rPr>
              <a:t>i.e</a:t>
            </a:r>
            <a:r>
              <a:rPr lang="en-US" sz="2400" i="1">
                <a:ea typeface="ＭＳ Ｐゴシック" pitchFamily="34" charset="-128"/>
              </a:rPr>
              <a:t>.  analyze, distribute, proceed, process</a:t>
            </a:r>
          </a:p>
          <a:p>
            <a:pPr marL="742950" lvl="1"/>
            <a:r>
              <a:rPr lang="en-US" sz="2400">
                <a:ea typeface="ＭＳ Ｐゴシック" pitchFamily="34" charset="-128"/>
              </a:rPr>
              <a:t>Subset 10 = the least frequent. </a:t>
            </a:r>
          </a:p>
          <a:p>
            <a:pPr marL="1143000" lvl="2">
              <a:spcAft>
                <a:spcPts val="1800"/>
              </a:spcAft>
            </a:pPr>
            <a:r>
              <a:rPr lang="en-US" sz="2400">
                <a:ea typeface="ＭＳ Ｐゴシック" pitchFamily="34" charset="-128"/>
              </a:rPr>
              <a:t>i.e. </a:t>
            </a:r>
            <a:r>
              <a:rPr lang="en-US" sz="2400" i="1">
                <a:ea typeface="ＭＳ Ｐゴシック" pitchFamily="34" charset="-128"/>
              </a:rPr>
              <a:t>adjacent, forthcoming, intrinsic, persist</a:t>
            </a:r>
          </a:p>
          <a:p>
            <a:pPr marL="342900" indent="-342900">
              <a:buFont typeface="Arial" pitchFamily="34" charset="0"/>
              <a:buChar char="•"/>
            </a:pPr>
            <a:r>
              <a:rPr lang="en-US" sz="2400">
                <a:ea typeface="ＭＳ Ｐゴシック" pitchFamily="34" charset="-128"/>
              </a:rPr>
              <a:t>Not restricted to a specific field of study; these words are useful for learners studying in disciplines as varied as literature, science, health, business, the arts, and law.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b="1">
                <a:latin typeface="Arial" pitchFamily="34" charset="0"/>
              </a:rPr>
              <a:t>Vocabulary Activity:</a:t>
            </a:r>
          </a:p>
        </p:txBody>
      </p:sp>
      <p:sp>
        <p:nvSpPr>
          <p:cNvPr id="123907" name="Rectangle 3"/>
          <p:cNvSpPr>
            <a:spLocks noGrp="1" noChangeArrowheads="1"/>
          </p:cNvSpPr>
          <p:nvPr>
            <p:ph type="body" idx="1"/>
          </p:nvPr>
        </p:nvSpPr>
        <p:spPr/>
        <p:txBody>
          <a:bodyPr/>
          <a:lstStyle/>
          <a:p>
            <a:r>
              <a:rPr lang="en-US"/>
              <a:t>With your group, select a word from one of the Subsets</a:t>
            </a:r>
          </a:p>
          <a:p>
            <a:r>
              <a:rPr lang="en-US"/>
              <a:t>Words with Multiple Meanings:</a:t>
            </a:r>
          </a:p>
          <a:p>
            <a:pPr lvl="1"/>
            <a:r>
              <a:rPr lang="en-US"/>
              <a:t>Complete the handout.</a:t>
            </a:r>
          </a:p>
          <a:p>
            <a:pPr lvl="1"/>
            <a:r>
              <a:rPr lang="en-US"/>
              <a:t>Select 6 words that could be used in collaborating with Science or Social Studies teachers.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3"/>
          <p:cNvSpPr txBox="1">
            <a:spLocks noChangeArrowheads="1"/>
          </p:cNvSpPr>
          <p:nvPr/>
        </p:nvSpPr>
        <p:spPr bwMode="auto">
          <a:xfrm>
            <a:off x="250825" y="333375"/>
            <a:ext cx="3600450" cy="366713"/>
          </a:xfrm>
          <a:prstGeom prst="rect">
            <a:avLst/>
          </a:prstGeom>
          <a:noFill/>
          <a:ln w="9525">
            <a:noFill/>
            <a:miter lim="800000"/>
            <a:headEnd/>
            <a:tailEnd/>
          </a:ln>
        </p:spPr>
        <p:txBody>
          <a:bodyPr wrap="none">
            <a:spAutoFit/>
          </a:bodyPr>
          <a:lstStyle/>
          <a:p>
            <a:pPr defTabSz="914400"/>
            <a:r>
              <a:rPr lang="en-US" b="1">
                <a:latin typeface="Arial" pitchFamily="34" charset="0"/>
              </a:rPr>
              <a:t>Words with Multiple Meanings: </a:t>
            </a:r>
          </a:p>
        </p:txBody>
      </p:sp>
      <p:sp>
        <p:nvSpPr>
          <p:cNvPr id="124931" name="Rectangle 4"/>
          <p:cNvSpPr>
            <a:spLocks noChangeArrowheads="1"/>
          </p:cNvSpPr>
          <p:nvPr/>
        </p:nvSpPr>
        <p:spPr bwMode="auto">
          <a:xfrm>
            <a:off x="3779838" y="1341438"/>
            <a:ext cx="2438400" cy="914400"/>
          </a:xfrm>
          <a:prstGeom prst="rect">
            <a:avLst/>
          </a:prstGeom>
          <a:noFill/>
          <a:ln w="9525">
            <a:solidFill>
              <a:schemeClr val="tx1"/>
            </a:solidFill>
            <a:miter lim="800000"/>
            <a:headEnd/>
            <a:tailEnd/>
          </a:ln>
        </p:spPr>
        <p:txBody>
          <a:bodyPr wrap="none" anchor="ctr"/>
          <a:lstStyle/>
          <a:p>
            <a:pPr defTabSz="914400"/>
            <a:endParaRPr lang="en-US">
              <a:latin typeface="Arial" pitchFamily="34" charset="0"/>
            </a:endParaRPr>
          </a:p>
        </p:txBody>
      </p:sp>
      <p:sp>
        <p:nvSpPr>
          <p:cNvPr id="124932" name="Rectangle 5"/>
          <p:cNvSpPr>
            <a:spLocks noChangeArrowheads="1"/>
          </p:cNvSpPr>
          <p:nvPr/>
        </p:nvSpPr>
        <p:spPr bwMode="auto">
          <a:xfrm>
            <a:off x="6300788" y="1341438"/>
            <a:ext cx="2438400" cy="914400"/>
          </a:xfrm>
          <a:prstGeom prst="rect">
            <a:avLst/>
          </a:prstGeom>
          <a:noFill/>
          <a:ln w="9525">
            <a:solidFill>
              <a:schemeClr val="tx1"/>
            </a:solidFill>
            <a:miter lim="800000"/>
            <a:headEnd/>
            <a:tailEnd/>
          </a:ln>
        </p:spPr>
        <p:txBody>
          <a:bodyPr wrap="none" anchor="ctr"/>
          <a:lstStyle/>
          <a:p>
            <a:pPr defTabSz="914400"/>
            <a:endParaRPr lang="en-US">
              <a:latin typeface="Arial" pitchFamily="34" charset="0"/>
            </a:endParaRPr>
          </a:p>
        </p:txBody>
      </p:sp>
      <p:sp>
        <p:nvSpPr>
          <p:cNvPr id="124933" name="Line 6"/>
          <p:cNvSpPr>
            <a:spLocks noChangeShapeType="1"/>
          </p:cNvSpPr>
          <p:nvPr/>
        </p:nvSpPr>
        <p:spPr bwMode="auto">
          <a:xfrm>
            <a:off x="990600" y="2438400"/>
            <a:ext cx="2667000" cy="0"/>
          </a:xfrm>
          <a:prstGeom prst="line">
            <a:avLst/>
          </a:prstGeom>
          <a:noFill/>
          <a:ln w="9525">
            <a:solidFill>
              <a:schemeClr val="tx1"/>
            </a:solidFill>
            <a:round/>
            <a:headEnd/>
            <a:tailEnd/>
          </a:ln>
        </p:spPr>
        <p:txBody>
          <a:bodyPr/>
          <a:lstStyle/>
          <a:p>
            <a:endParaRPr lang="en-US"/>
          </a:p>
        </p:txBody>
      </p:sp>
      <p:sp>
        <p:nvSpPr>
          <p:cNvPr id="124934" name="Text Box 7"/>
          <p:cNvSpPr txBox="1">
            <a:spLocks noChangeArrowheads="1"/>
          </p:cNvSpPr>
          <p:nvPr/>
        </p:nvSpPr>
        <p:spPr bwMode="auto">
          <a:xfrm>
            <a:off x="1584325" y="2398713"/>
            <a:ext cx="679450" cy="366712"/>
          </a:xfrm>
          <a:prstGeom prst="rect">
            <a:avLst/>
          </a:prstGeom>
          <a:noFill/>
          <a:ln w="9525">
            <a:noFill/>
            <a:miter lim="800000"/>
            <a:headEnd/>
            <a:tailEnd/>
          </a:ln>
        </p:spPr>
        <p:txBody>
          <a:bodyPr wrap="none">
            <a:spAutoFit/>
          </a:bodyPr>
          <a:lstStyle/>
          <a:p>
            <a:pPr defTabSz="914400"/>
            <a:r>
              <a:rPr lang="en-US">
                <a:latin typeface="Arial" pitchFamily="34" charset="0"/>
              </a:rPr>
              <a:t>word</a:t>
            </a:r>
          </a:p>
        </p:txBody>
      </p:sp>
      <p:sp>
        <p:nvSpPr>
          <p:cNvPr id="124935" name="Text Box 8"/>
          <p:cNvSpPr txBox="1">
            <a:spLocks noChangeArrowheads="1"/>
          </p:cNvSpPr>
          <p:nvPr/>
        </p:nvSpPr>
        <p:spPr bwMode="auto">
          <a:xfrm>
            <a:off x="3851275" y="765175"/>
            <a:ext cx="2236788" cy="581025"/>
          </a:xfrm>
          <a:prstGeom prst="rect">
            <a:avLst/>
          </a:prstGeom>
          <a:noFill/>
          <a:ln w="9525">
            <a:noFill/>
            <a:miter lim="800000"/>
            <a:headEnd/>
            <a:tailEnd/>
          </a:ln>
        </p:spPr>
        <p:txBody>
          <a:bodyPr wrap="none">
            <a:spAutoFit/>
          </a:bodyPr>
          <a:lstStyle/>
          <a:p>
            <a:pPr defTabSz="914400"/>
            <a:r>
              <a:rPr lang="en-US" sz="1600">
                <a:latin typeface="Arial" pitchFamily="34" charset="0"/>
              </a:rPr>
              <a:t>math/science/</a:t>
            </a:r>
          </a:p>
          <a:p>
            <a:pPr defTabSz="914400"/>
            <a:r>
              <a:rPr lang="en-US" sz="1600">
                <a:latin typeface="Arial" pitchFamily="34" charset="0"/>
              </a:rPr>
              <a:t>social studies meaning</a:t>
            </a:r>
          </a:p>
        </p:txBody>
      </p:sp>
      <p:sp>
        <p:nvSpPr>
          <p:cNvPr id="124936" name="Text Box 9"/>
          <p:cNvSpPr txBox="1">
            <a:spLocks noChangeArrowheads="1"/>
          </p:cNvSpPr>
          <p:nvPr/>
        </p:nvSpPr>
        <p:spPr bwMode="auto">
          <a:xfrm>
            <a:off x="6300788" y="981075"/>
            <a:ext cx="2384425" cy="336550"/>
          </a:xfrm>
          <a:prstGeom prst="rect">
            <a:avLst/>
          </a:prstGeom>
          <a:noFill/>
          <a:ln w="9525">
            <a:noFill/>
            <a:miter lim="800000"/>
            <a:headEnd/>
            <a:tailEnd/>
          </a:ln>
        </p:spPr>
        <p:txBody>
          <a:bodyPr wrap="none">
            <a:spAutoFit/>
          </a:bodyPr>
          <a:lstStyle/>
          <a:p>
            <a:pPr defTabSz="914400"/>
            <a:r>
              <a:rPr lang="en-US" sz="1600">
                <a:latin typeface="Arial" pitchFamily="34" charset="0"/>
              </a:rPr>
              <a:t>conversational meaning:</a:t>
            </a:r>
          </a:p>
        </p:txBody>
      </p:sp>
      <p:sp>
        <p:nvSpPr>
          <p:cNvPr id="124937" name="Rectangle 10"/>
          <p:cNvSpPr>
            <a:spLocks noChangeArrowheads="1"/>
          </p:cNvSpPr>
          <p:nvPr/>
        </p:nvSpPr>
        <p:spPr bwMode="auto">
          <a:xfrm>
            <a:off x="3779838" y="2276475"/>
            <a:ext cx="2482850" cy="1584325"/>
          </a:xfrm>
          <a:prstGeom prst="rect">
            <a:avLst/>
          </a:prstGeom>
          <a:noFill/>
          <a:ln w="9525">
            <a:solidFill>
              <a:schemeClr val="tx1"/>
            </a:solidFill>
            <a:miter lim="800000"/>
            <a:headEnd/>
            <a:tailEnd/>
          </a:ln>
        </p:spPr>
        <p:txBody>
          <a:bodyPr wrap="none" anchor="ctr"/>
          <a:lstStyle/>
          <a:p>
            <a:pPr defTabSz="914400"/>
            <a:endParaRPr lang="en-US">
              <a:latin typeface="Arial" pitchFamily="34" charset="0"/>
            </a:endParaRPr>
          </a:p>
        </p:txBody>
      </p:sp>
      <p:sp>
        <p:nvSpPr>
          <p:cNvPr id="124938" name="Text Box 11"/>
          <p:cNvSpPr txBox="1">
            <a:spLocks noChangeArrowheads="1"/>
          </p:cNvSpPr>
          <p:nvPr/>
        </p:nvSpPr>
        <p:spPr bwMode="auto">
          <a:xfrm>
            <a:off x="4427538" y="2276475"/>
            <a:ext cx="933450" cy="366713"/>
          </a:xfrm>
          <a:prstGeom prst="rect">
            <a:avLst/>
          </a:prstGeom>
          <a:noFill/>
          <a:ln w="9525">
            <a:noFill/>
            <a:miter lim="800000"/>
            <a:headEnd/>
            <a:tailEnd/>
          </a:ln>
        </p:spPr>
        <p:txBody>
          <a:bodyPr wrap="none">
            <a:spAutoFit/>
          </a:bodyPr>
          <a:lstStyle/>
          <a:p>
            <a:pPr defTabSz="914400"/>
            <a:r>
              <a:rPr lang="en-US">
                <a:latin typeface="Arial" pitchFamily="34" charset="0"/>
              </a:rPr>
              <a:t>Visual: </a:t>
            </a:r>
          </a:p>
        </p:txBody>
      </p:sp>
      <p:sp>
        <p:nvSpPr>
          <p:cNvPr id="124939" name="Text Box 12"/>
          <p:cNvSpPr txBox="1">
            <a:spLocks noChangeArrowheads="1"/>
          </p:cNvSpPr>
          <p:nvPr/>
        </p:nvSpPr>
        <p:spPr bwMode="auto">
          <a:xfrm>
            <a:off x="3429000" y="3657600"/>
            <a:ext cx="5486400" cy="366713"/>
          </a:xfrm>
          <a:prstGeom prst="rect">
            <a:avLst/>
          </a:prstGeom>
          <a:noFill/>
          <a:ln w="9525">
            <a:noFill/>
            <a:miter lim="800000"/>
            <a:headEnd/>
            <a:tailEnd/>
          </a:ln>
        </p:spPr>
        <p:txBody>
          <a:bodyPr>
            <a:spAutoFit/>
          </a:bodyPr>
          <a:lstStyle/>
          <a:p>
            <a:pPr defTabSz="914400">
              <a:spcBef>
                <a:spcPct val="50000"/>
              </a:spcBef>
            </a:pPr>
            <a:endParaRPr lang="en-US">
              <a:latin typeface="Arial" pitchFamily="34" charset="0"/>
            </a:endParaRPr>
          </a:p>
        </p:txBody>
      </p:sp>
      <p:sp>
        <p:nvSpPr>
          <p:cNvPr id="124940" name="Line 13"/>
          <p:cNvSpPr>
            <a:spLocks noChangeShapeType="1"/>
          </p:cNvSpPr>
          <p:nvPr/>
        </p:nvSpPr>
        <p:spPr bwMode="auto">
          <a:xfrm>
            <a:off x="2374900" y="4211638"/>
            <a:ext cx="6105525" cy="0"/>
          </a:xfrm>
          <a:prstGeom prst="line">
            <a:avLst/>
          </a:prstGeom>
          <a:noFill/>
          <a:ln w="9525">
            <a:solidFill>
              <a:schemeClr val="tx1"/>
            </a:solidFill>
            <a:round/>
            <a:headEnd/>
            <a:tailEnd/>
          </a:ln>
        </p:spPr>
        <p:txBody>
          <a:bodyPr/>
          <a:lstStyle/>
          <a:p>
            <a:endParaRPr lang="en-US"/>
          </a:p>
        </p:txBody>
      </p:sp>
      <p:sp>
        <p:nvSpPr>
          <p:cNvPr id="124941" name="Line 14"/>
          <p:cNvSpPr>
            <a:spLocks noChangeShapeType="1"/>
          </p:cNvSpPr>
          <p:nvPr/>
        </p:nvSpPr>
        <p:spPr bwMode="auto">
          <a:xfrm>
            <a:off x="2374900" y="4724400"/>
            <a:ext cx="6105525" cy="0"/>
          </a:xfrm>
          <a:prstGeom prst="line">
            <a:avLst/>
          </a:prstGeom>
          <a:noFill/>
          <a:ln w="9525">
            <a:solidFill>
              <a:schemeClr val="tx1"/>
            </a:solidFill>
            <a:round/>
            <a:headEnd/>
            <a:tailEnd/>
          </a:ln>
        </p:spPr>
        <p:txBody>
          <a:bodyPr/>
          <a:lstStyle/>
          <a:p>
            <a:endParaRPr lang="en-US"/>
          </a:p>
        </p:txBody>
      </p:sp>
      <p:sp>
        <p:nvSpPr>
          <p:cNvPr id="124942" name="Line 15"/>
          <p:cNvSpPr>
            <a:spLocks noChangeShapeType="1"/>
          </p:cNvSpPr>
          <p:nvPr/>
        </p:nvSpPr>
        <p:spPr bwMode="auto">
          <a:xfrm>
            <a:off x="2552700" y="5229225"/>
            <a:ext cx="6132513" cy="0"/>
          </a:xfrm>
          <a:prstGeom prst="line">
            <a:avLst/>
          </a:prstGeom>
          <a:noFill/>
          <a:ln w="9525">
            <a:solidFill>
              <a:schemeClr val="tx1"/>
            </a:solidFill>
            <a:round/>
            <a:headEnd/>
            <a:tailEnd/>
          </a:ln>
        </p:spPr>
        <p:txBody>
          <a:bodyPr/>
          <a:lstStyle/>
          <a:p>
            <a:endParaRPr lang="en-US"/>
          </a:p>
        </p:txBody>
      </p:sp>
      <p:sp>
        <p:nvSpPr>
          <p:cNvPr id="124943" name="Line 16"/>
          <p:cNvSpPr>
            <a:spLocks noChangeShapeType="1"/>
          </p:cNvSpPr>
          <p:nvPr/>
        </p:nvSpPr>
        <p:spPr bwMode="auto">
          <a:xfrm>
            <a:off x="2257425" y="5808663"/>
            <a:ext cx="6477000" cy="0"/>
          </a:xfrm>
          <a:prstGeom prst="line">
            <a:avLst/>
          </a:prstGeom>
          <a:noFill/>
          <a:ln w="9525">
            <a:solidFill>
              <a:schemeClr val="tx1"/>
            </a:solidFill>
            <a:round/>
            <a:headEnd/>
            <a:tailEnd/>
          </a:ln>
        </p:spPr>
        <p:txBody>
          <a:bodyPr/>
          <a:lstStyle/>
          <a:p>
            <a:endParaRPr lang="en-US"/>
          </a:p>
        </p:txBody>
      </p:sp>
      <p:sp>
        <p:nvSpPr>
          <p:cNvPr id="124945" name="Text Box 19"/>
          <p:cNvSpPr txBox="1">
            <a:spLocks noChangeArrowheads="1"/>
          </p:cNvSpPr>
          <p:nvPr/>
        </p:nvSpPr>
        <p:spPr bwMode="auto">
          <a:xfrm rot="10800000" flipV="1">
            <a:off x="395288" y="4864100"/>
            <a:ext cx="2157412" cy="366713"/>
          </a:xfrm>
          <a:prstGeom prst="rect">
            <a:avLst/>
          </a:prstGeom>
          <a:noFill/>
          <a:ln w="9525">
            <a:noFill/>
            <a:miter lim="800000"/>
            <a:headEnd/>
            <a:tailEnd/>
          </a:ln>
        </p:spPr>
        <p:txBody>
          <a:bodyPr>
            <a:spAutoFit/>
          </a:bodyPr>
          <a:lstStyle/>
          <a:p>
            <a:pPr defTabSz="914400"/>
            <a:r>
              <a:rPr lang="en-US" sz="1200">
                <a:latin typeface="Arial" pitchFamily="34" charset="0"/>
              </a:rPr>
              <a:t>math/science/SS sentence</a:t>
            </a:r>
            <a:r>
              <a:rPr lang="en-US">
                <a:latin typeface="Arial" pitchFamily="34" charset="0"/>
              </a:rPr>
              <a:t>: </a:t>
            </a:r>
          </a:p>
        </p:txBody>
      </p:sp>
      <p:sp>
        <p:nvSpPr>
          <p:cNvPr id="124946" name="Text Box 20"/>
          <p:cNvSpPr txBox="1">
            <a:spLocks noChangeArrowheads="1"/>
          </p:cNvSpPr>
          <p:nvPr/>
        </p:nvSpPr>
        <p:spPr bwMode="auto">
          <a:xfrm>
            <a:off x="468313" y="5516563"/>
            <a:ext cx="1906587" cy="274637"/>
          </a:xfrm>
          <a:prstGeom prst="rect">
            <a:avLst/>
          </a:prstGeom>
          <a:noFill/>
          <a:ln w="9525">
            <a:noFill/>
            <a:miter lim="800000"/>
            <a:headEnd/>
            <a:tailEnd/>
          </a:ln>
        </p:spPr>
        <p:txBody>
          <a:bodyPr wrap="none">
            <a:spAutoFit/>
          </a:bodyPr>
          <a:lstStyle/>
          <a:p>
            <a:pPr defTabSz="914400"/>
            <a:r>
              <a:rPr lang="en-US" sz="1200">
                <a:latin typeface="Arial" pitchFamily="34" charset="0"/>
              </a:rPr>
              <a:t>conversational sentence: </a:t>
            </a:r>
          </a:p>
        </p:txBody>
      </p:sp>
      <p:sp>
        <p:nvSpPr>
          <p:cNvPr id="124947" name="Rectangle 10"/>
          <p:cNvSpPr>
            <a:spLocks noChangeArrowheads="1"/>
          </p:cNvSpPr>
          <p:nvPr/>
        </p:nvSpPr>
        <p:spPr bwMode="auto">
          <a:xfrm>
            <a:off x="6300788" y="2276475"/>
            <a:ext cx="2627312" cy="1584325"/>
          </a:xfrm>
          <a:prstGeom prst="rect">
            <a:avLst/>
          </a:prstGeom>
          <a:noFill/>
          <a:ln w="9525">
            <a:solidFill>
              <a:schemeClr val="tx1"/>
            </a:solidFill>
            <a:miter lim="800000"/>
            <a:headEnd/>
            <a:tailEnd/>
          </a:ln>
        </p:spPr>
        <p:txBody>
          <a:bodyPr wrap="none" anchor="ctr"/>
          <a:lstStyle/>
          <a:p>
            <a:pPr defTabSz="914400"/>
            <a:endParaRPr lang="en-US">
              <a:latin typeface="Arial" pitchFamily="34" charset="0"/>
            </a:endParaRPr>
          </a:p>
        </p:txBody>
      </p:sp>
      <p:sp>
        <p:nvSpPr>
          <p:cNvPr id="124948" name="Text Box 11"/>
          <p:cNvSpPr txBox="1">
            <a:spLocks noChangeArrowheads="1"/>
          </p:cNvSpPr>
          <p:nvPr/>
        </p:nvSpPr>
        <p:spPr bwMode="auto">
          <a:xfrm>
            <a:off x="7164388" y="2276475"/>
            <a:ext cx="933450" cy="366713"/>
          </a:xfrm>
          <a:prstGeom prst="rect">
            <a:avLst/>
          </a:prstGeom>
          <a:noFill/>
          <a:ln w="9525">
            <a:noFill/>
            <a:miter lim="800000"/>
            <a:headEnd/>
            <a:tailEnd/>
          </a:ln>
        </p:spPr>
        <p:txBody>
          <a:bodyPr wrap="none">
            <a:spAutoFit/>
          </a:bodyPr>
          <a:lstStyle/>
          <a:p>
            <a:pPr defTabSz="914400"/>
            <a:r>
              <a:rPr lang="en-US">
                <a:latin typeface="Arial" pitchFamily="34" charset="0"/>
              </a:rPr>
              <a:t>Visual: </a:t>
            </a:r>
          </a:p>
        </p:txBody>
      </p:sp>
      <p:sp>
        <p:nvSpPr>
          <p:cNvPr id="124949" name="Text Box 21"/>
          <p:cNvSpPr txBox="1">
            <a:spLocks noChangeArrowheads="1"/>
          </p:cNvSpPr>
          <p:nvPr/>
        </p:nvSpPr>
        <p:spPr bwMode="auto">
          <a:xfrm>
            <a:off x="539750" y="3860800"/>
            <a:ext cx="2012950" cy="366713"/>
          </a:xfrm>
          <a:prstGeom prst="rect">
            <a:avLst/>
          </a:prstGeom>
          <a:noFill/>
          <a:ln w="9525">
            <a:noFill/>
            <a:miter lim="800000"/>
            <a:headEnd/>
            <a:tailEnd/>
          </a:ln>
          <a:effectLst/>
        </p:spPr>
        <p:txBody>
          <a:bodyPr>
            <a:spAutoFit/>
          </a:bodyPr>
          <a:lstStyle/>
          <a:p>
            <a:pPr defTabSz="914400">
              <a:spcBef>
                <a:spcPct val="50000"/>
              </a:spcBef>
            </a:pPr>
            <a:r>
              <a:rPr lang="en-US"/>
              <a:t>Arts sentence</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idx="4294967295"/>
          </p:nvPr>
        </p:nvSpPr>
        <p:spPr>
          <a:xfrm>
            <a:off x="392113" y="428625"/>
            <a:ext cx="8229600" cy="1143000"/>
          </a:xfrm>
        </p:spPr>
        <p:txBody>
          <a:bodyPr anchor="ctr"/>
          <a:lstStyle/>
          <a:p>
            <a:r>
              <a:rPr lang="en-US"/>
              <a:t>Academic Word List: Subset 1</a:t>
            </a:r>
          </a:p>
        </p:txBody>
      </p:sp>
      <p:sp>
        <p:nvSpPr>
          <p:cNvPr id="39939" name="TextBox 4"/>
          <p:cNvSpPr txBox="1">
            <a:spLocks noChangeArrowheads="1"/>
          </p:cNvSpPr>
          <p:nvPr/>
        </p:nvSpPr>
        <p:spPr bwMode="auto">
          <a:xfrm>
            <a:off x="465138" y="1600200"/>
            <a:ext cx="8250237" cy="1803400"/>
          </a:xfrm>
          <a:prstGeom prst="rect">
            <a:avLst/>
          </a:prstGeom>
          <a:noFill/>
          <a:ln w="9525">
            <a:noFill/>
            <a:miter lim="800000"/>
            <a:headEnd/>
            <a:tailEnd/>
          </a:ln>
        </p:spPr>
        <p:txBody>
          <a:bodyPr>
            <a:spAutoFit/>
          </a:bodyPr>
          <a:lstStyle/>
          <a:p>
            <a:r>
              <a:rPr lang="en-US" sz="1600">
                <a:latin typeface="Arial" pitchFamily="34" charset="0"/>
                <a:ea typeface="ＭＳ Ｐゴシック" pitchFamily="34" charset="-128"/>
              </a:rPr>
              <a:t>analyze  approach  area  assess  assume  authority  available  benefit  concept consist  context  constitute  contract  data  define  derive  distribute  economy environment  establish  estimate  evident  factor  finance  formula  function income  indicate  individual  interpret  involve  issue  labor  legal  legislate major  method  percent  period  principle  proceed  process  policy require  research  respond  role  section  sector  significant  similar  source  specific  structure  theory  vary  </a:t>
            </a:r>
          </a:p>
          <a:p>
            <a:endParaRPr lang="en-US" sz="1600">
              <a:latin typeface="Arial" pitchFamily="34" charset="0"/>
              <a:ea typeface="ＭＳ Ｐゴシック" pitchFamily="34" charset="-128"/>
            </a:endParaRPr>
          </a:p>
        </p:txBody>
      </p:sp>
      <p:sp>
        <p:nvSpPr>
          <p:cNvPr id="39940" name="Title 3"/>
          <p:cNvSpPr>
            <a:spLocks/>
          </p:cNvSpPr>
          <p:nvPr/>
        </p:nvSpPr>
        <p:spPr bwMode="auto">
          <a:xfrm>
            <a:off x="609600" y="3200400"/>
            <a:ext cx="8229600" cy="1143000"/>
          </a:xfrm>
          <a:prstGeom prst="rect">
            <a:avLst/>
          </a:prstGeom>
          <a:noFill/>
          <a:ln w="9525">
            <a:noFill/>
            <a:miter lim="800000"/>
            <a:headEnd/>
            <a:tailEnd/>
          </a:ln>
        </p:spPr>
        <p:txBody>
          <a:bodyPr anchor="ctr"/>
          <a:lstStyle/>
          <a:p>
            <a:pPr algn="ctr"/>
            <a:r>
              <a:rPr lang="en-US" sz="4400">
                <a:solidFill>
                  <a:schemeClr val="tx2"/>
                </a:solidFill>
              </a:rPr>
              <a:t>Academic Word List: Subset 2</a:t>
            </a:r>
          </a:p>
        </p:txBody>
      </p:sp>
      <p:sp>
        <p:nvSpPr>
          <p:cNvPr id="39941" name="TextBox 2"/>
          <p:cNvSpPr txBox="1">
            <a:spLocks noChangeArrowheads="1"/>
          </p:cNvSpPr>
          <p:nvPr/>
        </p:nvSpPr>
        <p:spPr bwMode="auto">
          <a:xfrm>
            <a:off x="682625" y="4114800"/>
            <a:ext cx="7939088" cy="2738438"/>
          </a:xfrm>
          <a:prstGeom prst="rect">
            <a:avLst/>
          </a:prstGeom>
          <a:noFill/>
          <a:ln w="9525">
            <a:noFill/>
            <a:miter lim="800000"/>
            <a:headEnd/>
            <a:tailEnd/>
          </a:ln>
        </p:spPr>
        <p:txBody>
          <a:bodyPr>
            <a:spAutoFit/>
          </a:bodyPr>
          <a:lstStyle/>
          <a:p>
            <a:endParaRPr lang="en-US" sz="2000">
              <a:latin typeface="Arial" pitchFamily="34" charset="0"/>
              <a:ea typeface="ＭＳ Ｐゴシック" pitchFamily="34" charset="-128"/>
            </a:endParaRPr>
          </a:p>
          <a:p>
            <a:r>
              <a:rPr lang="en-US" sz="1600">
                <a:latin typeface="Arial" pitchFamily="34" charset="0"/>
                <a:ea typeface="ＭＳ Ｐゴシック" pitchFamily="34" charset="-128"/>
              </a:rPr>
              <a:t>achieve  acquire  administrate  affect  appropriate  aspect  assist  category  chapter  commission  community  complex  compute  conclude  conduct  consequent  construct  consume  credit  culture  design  distinct  equate  element</a:t>
            </a:r>
          </a:p>
          <a:p>
            <a:r>
              <a:rPr lang="en-US" sz="1600">
                <a:latin typeface="Arial" pitchFamily="34" charset="0"/>
                <a:ea typeface="ＭＳ Ｐゴシック" pitchFamily="34" charset="-128"/>
              </a:rPr>
              <a:t> evaluate  feature  final  focus  impact  injure  institute  invest  item  journal  maintain  normal  obtain  participate  perceive  positive  potential  previous  primary  purchase  range  region  regulate  regulate  relevant  reside  resource  restrict  secure  seek  select  site  strategy  survey  tradition  transfer </a:t>
            </a:r>
          </a:p>
          <a:p>
            <a:r>
              <a:rPr lang="en-US" sz="2000">
                <a:latin typeface="Arial" pitchFamily="34" charset="0"/>
                <a:ea typeface="ＭＳ Ｐゴシック" pitchFamily="34" charset="-128"/>
              </a:rPr>
              <a:t>  </a:t>
            </a:r>
          </a:p>
          <a:p>
            <a:r>
              <a:rPr lang="en-US" sz="2000">
                <a:latin typeface="Arial" pitchFamily="34" charset="0"/>
                <a:ea typeface="ＭＳ Ｐゴシック" pitchFamily="34" charset="-128"/>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idx="4294967295"/>
          </p:nvPr>
        </p:nvSpPr>
        <p:spPr/>
        <p:txBody>
          <a:bodyPr anchor="ctr"/>
          <a:lstStyle/>
          <a:p>
            <a:r>
              <a:rPr lang="en-US"/>
              <a:t>Academic Word List: Subset 3</a:t>
            </a:r>
          </a:p>
        </p:txBody>
      </p:sp>
      <p:sp>
        <p:nvSpPr>
          <p:cNvPr id="40963" name="TextBox 2"/>
          <p:cNvSpPr txBox="1">
            <a:spLocks noChangeArrowheads="1"/>
          </p:cNvSpPr>
          <p:nvPr/>
        </p:nvSpPr>
        <p:spPr bwMode="auto">
          <a:xfrm>
            <a:off x="609600" y="1295400"/>
            <a:ext cx="7772400" cy="1863725"/>
          </a:xfrm>
          <a:prstGeom prst="rect">
            <a:avLst/>
          </a:prstGeom>
          <a:noFill/>
          <a:ln w="9525">
            <a:noFill/>
            <a:miter lim="800000"/>
            <a:headEnd/>
            <a:tailEnd/>
          </a:ln>
        </p:spPr>
        <p:txBody>
          <a:bodyPr>
            <a:spAutoFit/>
          </a:bodyPr>
          <a:lstStyle/>
          <a:p>
            <a:r>
              <a:rPr lang="en-US" sz="2000">
                <a:latin typeface="Arial" pitchFamily="34" charset="0"/>
                <a:ea typeface="ＭＳ Ｐゴシック" pitchFamily="34" charset="-128"/>
              </a:rPr>
              <a:t> </a:t>
            </a:r>
            <a:r>
              <a:rPr lang="en-US" sz="1600">
                <a:latin typeface="Arial" pitchFamily="34" charset="0"/>
                <a:ea typeface="ＭＳ Ｐゴシック" pitchFamily="34" charset="-128"/>
              </a:rPr>
              <a:t>alternative  circumstance  comment  compensate  component consent considerable  constant  constrain  contribute  convene coordinate  core  corporate  correspond  criteria  deduce demonstrate  document  dominate  emphasis  ensure  exclude</a:t>
            </a:r>
          </a:p>
          <a:p>
            <a:r>
              <a:rPr lang="en-US" sz="1600">
                <a:latin typeface="Arial" pitchFamily="34" charset="0"/>
                <a:ea typeface="ＭＳ Ｐゴシック" pitchFamily="34" charset="-128"/>
              </a:rPr>
              <a:t> fund  framework  illustrate  immigrate  imply  initial  instance interact  justify  layer  link  locate  maximize  minor  negate outcome philosophy  physical  proportion  publish react  register  rely  remove  scheme  sequence shift  specify  sufficient   technical  technique  technology  valid  volume</a:t>
            </a:r>
          </a:p>
        </p:txBody>
      </p:sp>
      <p:sp>
        <p:nvSpPr>
          <p:cNvPr id="40964" name="TextBox 2"/>
          <p:cNvSpPr txBox="1">
            <a:spLocks noChangeArrowheads="1"/>
          </p:cNvSpPr>
          <p:nvPr/>
        </p:nvSpPr>
        <p:spPr bwMode="auto">
          <a:xfrm>
            <a:off x="685800" y="4191000"/>
            <a:ext cx="7696200" cy="1878013"/>
          </a:xfrm>
          <a:prstGeom prst="rect">
            <a:avLst/>
          </a:prstGeom>
          <a:noFill/>
          <a:ln w="9525">
            <a:noFill/>
            <a:miter lim="800000"/>
            <a:headEnd/>
            <a:tailEnd/>
          </a:ln>
        </p:spPr>
        <p:txBody>
          <a:bodyPr>
            <a:spAutoFit/>
          </a:bodyPr>
          <a:lstStyle/>
          <a:p>
            <a:r>
              <a:rPr lang="en-US" sz="2000">
                <a:latin typeface="Arial" pitchFamily="34" charset="0"/>
                <a:ea typeface="ＭＳ Ｐゴシック" pitchFamily="34" charset="-128"/>
              </a:rPr>
              <a:t> </a:t>
            </a:r>
            <a:r>
              <a:rPr lang="en-US" sz="1600">
                <a:latin typeface="Arial" pitchFamily="34" charset="0"/>
                <a:ea typeface="ＭＳ Ｐゴシック" pitchFamily="34" charset="-128"/>
              </a:rPr>
              <a:t>access  adequacy  annual  apparent  approximate  attitude  attribute  civil  code  commit  communicate  concentrate   confer  contrast  cycle  debate  despite  dimension  domestic  emerge  error  ethnic grant  hence hypothesis  implement</a:t>
            </a:r>
          </a:p>
          <a:p>
            <a:r>
              <a:rPr lang="en-US" sz="1600">
                <a:latin typeface="Arial" pitchFamily="34" charset="0"/>
                <a:ea typeface="ＭＳ Ｐゴシック" pitchFamily="34" charset="-128"/>
              </a:rPr>
              <a:t> implicate  impose  integrate  internal  investigate   mechanism  occupy  output  overall  parallel   parameter  phase  predict  prior  principal  professional  project</a:t>
            </a:r>
          </a:p>
          <a:p>
            <a:r>
              <a:rPr lang="en-US" sz="1600">
                <a:latin typeface="Arial" pitchFamily="34" charset="0"/>
                <a:ea typeface="ＭＳ Ｐゴシック" pitchFamily="34" charset="-128"/>
              </a:rPr>
              <a:t> promote  regime  resolve  retain  series  statistic  status  stress   subsequent  sum  summary  undertake</a:t>
            </a:r>
          </a:p>
        </p:txBody>
      </p:sp>
      <p:sp>
        <p:nvSpPr>
          <p:cNvPr id="40965" name="Title 3"/>
          <p:cNvSpPr>
            <a:spLocks/>
          </p:cNvSpPr>
          <p:nvPr/>
        </p:nvSpPr>
        <p:spPr bwMode="auto">
          <a:xfrm>
            <a:off x="381000" y="3200400"/>
            <a:ext cx="8229600" cy="1143000"/>
          </a:xfrm>
          <a:prstGeom prst="rect">
            <a:avLst/>
          </a:prstGeom>
          <a:noFill/>
          <a:ln w="9525">
            <a:noFill/>
            <a:miter lim="800000"/>
            <a:headEnd/>
            <a:tailEnd/>
          </a:ln>
        </p:spPr>
        <p:txBody>
          <a:bodyPr anchor="ctr"/>
          <a:lstStyle/>
          <a:p>
            <a:pPr algn="ctr"/>
            <a:r>
              <a:rPr lang="en-US" sz="4400">
                <a:solidFill>
                  <a:schemeClr val="tx2"/>
                </a:solidFill>
              </a:rPr>
              <a:t>Academic Word List: Subset 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idx="4294967295"/>
          </p:nvPr>
        </p:nvSpPr>
        <p:spPr/>
        <p:txBody>
          <a:bodyPr anchor="ctr"/>
          <a:lstStyle/>
          <a:p>
            <a:r>
              <a:rPr lang="en-US"/>
              <a:t>Academic Word List: Subset 5</a:t>
            </a:r>
          </a:p>
        </p:txBody>
      </p:sp>
      <p:sp>
        <p:nvSpPr>
          <p:cNvPr id="41987" name="TextBox 4"/>
          <p:cNvSpPr txBox="1">
            <a:spLocks noChangeArrowheads="1"/>
          </p:cNvSpPr>
          <p:nvPr/>
        </p:nvSpPr>
        <p:spPr bwMode="auto">
          <a:xfrm>
            <a:off x="609600" y="1219200"/>
            <a:ext cx="8077200" cy="1631950"/>
          </a:xfrm>
          <a:prstGeom prst="rect">
            <a:avLst/>
          </a:prstGeom>
          <a:noFill/>
          <a:ln w="9525">
            <a:noFill/>
            <a:miter lim="800000"/>
            <a:headEnd/>
            <a:tailEnd/>
          </a:ln>
        </p:spPr>
        <p:txBody>
          <a:bodyPr>
            <a:spAutoFit/>
          </a:bodyPr>
          <a:lstStyle/>
          <a:p>
            <a:r>
              <a:rPr lang="en-US" sz="2000">
                <a:latin typeface="Arial" pitchFamily="34" charset="0"/>
                <a:ea typeface="ＭＳ Ｐゴシック" pitchFamily="34" charset="-128"/>
              </a:rPr>
              <a:t> </a:t>
            </a:r>
            <a:r>
              <a:rPr lang="en-US" sz="1600">
                <a:latin typeface="Arial" pitchFamily="34" charset="0"/>
                <a:ea typeface="ＭＳ Ｐゴシック" pitchFamily="34" charset="-128"/>
              </a:rPr>
              <a:t>academy  adjust  alter  amend  aware  capacity  challeng clause  compound  conflict  consult  contact  decline  discrete draft  enable  energy  enforce  entity  equivalent  evolve  expand expose  external  facilitate  fundamental  generate  generation image  liberal  license  logic  margin  mental  medical  modify   monitor  network  notion  objective  orient  perspective precise  prime psychology  pursue  ratio  reject  revenue  stable  style substitute  sustain  symbol target  transit  trend  version  welfare whereas</a:t>
            </a:r>
          </a:p>
        </p:txBody>
      </p:sp>
      <p:sp>
        <p:nvSpPr>
          <p:cNvPr id="41988" name="Title 3"/>
          <p:cNvSpPr>
            <a:spLocks/>
          </p:cNvSpPr>
          <p:nvPr/>
        </p:nvSpPr>
        <p:spPr bwMode="auto">
          <a:xfrm>
            <a:off x="381000" y="3124200"/>
            <a:ext cx="8229600" cy="1143000"/>
          </a:xfrm>
          <a:prstGeom prst="rect">
            <a:avLst/>
          </a:prstGeom>
          <a:noFill/>
          <a:ln w="9525">
            <a:noFill/>
            <a:miter lim="800000"/>
            <a:headEnd/>
            <a:tailEnd/>
          </a:ln>
        </p:spPr>
        <p:txBody>
          <a:bodyPr anchor="ctr"/>
          <a:lstStyle/>
          <a:p>
            <a:pPr algn="ctr"/>
            <a:r>
              <a:rPr lang="en-US" sz="4400">
                <a:solidFill>
                  <a:schemeClr val="tx2"/>
                </a:solidFill>
              </a:rPr>
              <a:t>Academic Word List: Subset 6</a:t>
            </a:r>
          </a:p>
        </p:txBody>
      </p:sp>
      <p:sp>
        <p:nvSpPr>
          <p:cNvPr id="41989" name="TextBox 2"/>
          <p:cNvSpPr txBox="1">
            <a:spLocks noChangeArrowheads="1"/>
          </p:cNvSpPr>
          <p:nvPr/>
        </p:nvSpPr>
        <p:spPr bwMode="auto">
          <a:xfrm>
            <a:off x="838200" y="4114800"/>
            <a:ext cx="7597775" cy="1631950"/>
          </a:xfrm>
          <a:prstGeom prst="rect">
            <a:avLst/>
          </a:prstGeom>
          <a:noFill/>
          <a:ln w="9525">
            <a:noFill/>
            <a:miter lim="800000"/>
            <a:headEnd/>
            <a:tailEnd/>
          </a:ln>
        </p:spPr>
        <p:txBody>
          <a:bodyPr>
            <a:spAutoFit/>
          </a:bodyPr>
          <a:lstStyle/>
          <a:p>
            <a:r>
              <a:rPr lang="en-US" sz="2000">
                <a:latin typeface="Arial" pitchFamily="34" charset="0"/>
                <a:ea typeface="ＭＳ Ｐゴシック" pitchFamily="34" charset="-128"/>
              </a:rPr>
              <a:t> </a:t>
            </a:r>
            <a:r>
              <a:rPr lang="en-US" sz="1600">
                <a:latin typeface="Arial" pitchFamily="34" charset="0"/>
                <a:ea typeface="ＭＳ Ｐゴシック" pitchFamily="34" charset="-128"/>
              </a:rPr>
              <a:t>abstract acknowledge accuracy aggregate allocate  assign  attach  bond  brief  capable  cite  cooperate  discriminate display  diverse  domain  edit  enhance  estate  exceed   explicit  federal  flexible  furthermore  gender  ignorance  interval  lecture  migrate  minimum  ministry  motive  neutral   nevertheless  overseas  precede  presume  rational  recover reveal  scope  subsidy   trace  transform  transport  underlie utilize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513" y="363538"/>
            <a:ext cx="8382000" cy="5693866"/>
          </a:xfrm>
          <a:prstGeom prst="rect">
            <a:avLst/>
          </a:prstGeom>
        </p:spPr>
        <p:txBody>
          <a:bodyPr>
            <a:spAutoFit/>
          </a:bodyPr>
          <a:lstStyle/>
          <a:p>
            <a:pPr algn="ctr"/>
            <a:r>
              <a:rPr lang="en-US" sz="3600" b="1" dirty="0">
                <a:solidFill>
                  <a:schemeClr val="tx2"/>
                </a:solidFill>
              </a:rPr>
              <a:t>Workshop Objectives</a:t>
            </a:r>
          </a:p>
          <a:p>
            <a:endParaRPr lang="en-US" b="1" dirty="0">
              <a:solidFill>
                <a:schemeClr val="tx2"/>
              </a:solidFill>
            </a:endParaRPr>
          </a:p>
          <a:p>
            <a:pPr>
              <a:spcAft>
                <a:spcPts val="1200"/>
              </a:spcAft>
              <a:buClr>
                <a:schemeClr val="accent1"/>
              </a:buClr>
              <a:buFont typeface="Wingdings" pitchFamily="2" charset="2"/>
              <a:buChar char="§"/>
            </a:pPr>
            <a:r>
              <a:rPr lang="en-US" sz="2400" b="1" dirty="0"/>
              <a:t>To build a clear understanding of the Common Core Standards in ELA &amp; Literacy</a:t>
            </a:r>
            <a:r>
              <a:rPr lang="en-US" sz="2400" dirty="0"/>
              <a:t> </a:t>
            </a:r>
            <a:r>
              <a:rPr lang="en-US" dirty="0"/>
              <a:t>and it’s key teaching shifts by modeling, and then analyzing, an art-strategy that addresses these (</a:t>
            </a:r>
            <a:r>
              <a:rPr lang="en-US" dirty="0" smtClean="0"/>
              <a:t>VTS/MTS).</a:t>
            </a:r>
            <a:r>
              <a:rPr lang="en-US" sz="2400" dirty="0" smtClean="0"/>
              <a:t>  </a:t>
            </a:r>
            <a:endParaRPr lang="en-US" sz="2400" dirty="0"/>
          </a:p>
          <a:p>
            <a:pPr>
              <a:spcAft>
                <a:spcPts val="1200"/>
              </a:spcAft>
              <a:buClr>
                <a:schemeClr val="accent1"/>
              </a:buClr>
              <a:buFont typeface="Wingdings" pitchFamily="2" charset="2"/>
              <a:buChar char="§"/>
            </a:pPr>
            <a:r>
              <a:rPr lang="en-US" sz="2400" b="1" dirty="0"/>
              <a:t>Describe further the 6 Common Core instructional shifts</a:t>
            </a:r>
            <a:r>
              <a:rPr lang="en-US" sz="2400" dirty="0"/>
              <a:t>, </a:t>
            </a:r>
            <a:r>
              <a:rPr lang="en-US" dirty="0"/>
              <a:t>including demonstrating text complexity/vocabulary tiers.</a:t>
            </a:r>
          </a:p>
          <a:p>
            <a:pPr>
              <a:spcAft>
                <a:spcPts val="1200"/>
              </a:spcAft>
              <a:buClr>
                <a:schemeClr val="accent1"/>
              </a:buClr>
              <a:buFont typeface="Wingdings" pitchFamily="2" charset="2"/>
              <a:buChar char="§"/>
            </a:pPr>
            <a:r>
              <a:rPr lang="en-US" sz="2400" b="1" dirty="0"/>
              <a:t>Provide time for you to reflect on your own teaching/programs</a:t>
            </a:r>
            <a:r>
              <a:rPr lang="en-US" sz="2400" dirty="0"/>
              <a:t>.  </a:t>
            </a:r>
            <a:r>
              <a:rPr lang="en-US" dirty="0"/>
              <a:t>What are you already doing that addresses these?  Where do you need to focus on tweaking/expanding your practice. How?</a:t>
            </a:r>
            <a:r>
              <a:rPr lang="en-US" sz="2400" dirty="0"/>
              <a:t> </a:t>
            </a:r>
          </a:p>
          <a:p>
            <a:pPr>
              <a:spcAft>
                <a:spcPts val="1200"/>
              </a:spcAft>
              <a:buClr>
                <a:schemeClr val="accent1"/>
              </a:buClr>
              <a:buFont typeface="Wingdings" pitchFamily="2" charset="2"/>
              <a:buChar char="§"/>
            </a:pPr>
            <a:r>
              <a:rPr lang="en-US" sz="2400" b="1" dirty="0"/>
              <a:t>Advocacy:</a:t>
            </a:r>
            <a:r>
              <a:rPr lang="en-US" sz="2400" dirty="0"/>
              <a:t> </a:t>
            </a:r>
            <a:r>
              <a:rPr lang="en-US" dirty="0"/>
              <a:t>Consider language and strategies for advocating/framing your teaching/programs in light of how they support CCS. To whom? How? </a:t>
            </a:r>
          </a:p>
          <a:p>
            <a:pPr>
              <a:spcAft>
                <a:spcPts val="1200"/>
              </a:spcAft>
              <a:buClr>
                <a:schemeClr val="accent1"/>
              </a:buClr>
              <a:buFont typeface="Wingdings" pitchFamily="2" charset="2"/>
              <a:buChar char="§"/>
            </a:pPr>
            <a:r>
              <a:rPr lang="en-US" sz="2400" b="1" dirty="0"/>
              <a:t>Consider the unique properties of learning in the arts to help address these standards and shifts.</a:t>
            </a:r>
            <a:r>
              <a:rPr lang="en-US" sz="2400" dirty="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sz="quarter" idx="4294967295"/>
          </p:nvPr>
        </p:nvSpPr>
        <p:spPr/>
        <p:txBody>
          <a:bodyPr anchor="ctr"/>
          <a:lstStyle/>
          <a:p>
            <a:r>
              <a:rPr lang="en-US"/>
              <a:t>Rules of Thumb</a:t>
            </a:r>
          </a:p>
        </p:txBody>
      </p:sp>
      <p:sp>
        <p:nvSpPr>
          <p:cNvPr id="97283" name="Text Box 6"/>
          <p:cNvSpPr txBox="1">
            <a:spLocks noChangeArrowheads="1"/>
          </p:cNvSpPr>
          <p:nvPr/>
        </p:nvSpPr>
        <p:spPr bwMode="auto">
          <a:xfrm>
            <a:off x="1066800" y="1402140"/>
            <a:ext cx="7050087" cy="1569660"/>
          </a:xfrm>
          <a:prstGeom prst="rect">
            <a:avLst/>
          </a:prstGeom>
          <a:solidFill>
            <a:schemeClr val="accent5">
              <a:lumMod val="20000"/>
              <a:lumOff val="80000"/>
            </a:schemeClr>
          </a:solidFill>
          <a:ln w="9525">
            <a:noFill/>
            <a:miter lim="800000"/>
            <a:headEnd/>
            <a:tailEnd/>
          </a:ln>
        </p:spPr>
        <p:txBody>
          <a:bodyPr wrap="square">
            <a:spAutoFit/>
          </a:bodyPr>
          <a:lstStyle/>
          <a:p>
            <a:pPr defTabSz="914400"/>
            <a:r>
              <a:rPr lang="en-US" sz="2400" dirty="0">
                <a:latin typeface="Arial" pitchFamily="34" charset="0"/>
              </a:rPr>
              <a:t>New learners need SIX (meaningful) exposures to a new word during the initial lesson and at least</a:t>
            </a:r>
          </a:p>
          <a:p>
            <a:pPr defTabSz="914400"/>
            <a:r>
              <a:rPr lang="en-US" sz="2400" dirty="0">
                <a:latin typeface="Arial" pitchFamily="34" charset="0"/>
              </a:rPr>
              <a:t>THIRTY additional exposures during the ensuing month.</a:t>
            </a:r>
          </a:p>
        </p:txBody>
      </p:sp>
      <p:sp>
        <p:nvSpPr>
          <p:cNvPr id="97284" name="Text Box 6"/>
          <p:cNvSpPr txBox="1">
            <a:spLocks noChangeArrowheads="1"/>
          </p:cNvSpPr>
          <p:nvPr/>
        </p:nvSpPr>
        <p:spPr bwMode="auto">
          <a:xfrm>
            <a:off x="1066800" y="3352800"/>
            <a:ext cx="7050088" cy="830997"/>
          </a:xfrm>
          <a:prstGeom prst="rect">
            <a:avLst/>
          </a:prstGeom>
          <a:solidFill>
            <a:srgbClr val="FFFF00"/>
          </a:solidFill>
          <a:ln w="9525">
            <a:noFill/>
            <a:miter lim="800000"/>
            <a:headEnd/>
            <a:tailEnd/>
          </a:ln>
        </p:spPr>
        <p:txBody>
          <a:bodyPr wrap="square">
            <a:spAutoFit/>
          </a:bodyPr>
          <a:lstStyle/>
          <a:p>
            <a:pPr defTabSz="914400"/>
            <a:r>
              <a:rPr lang="en-US" sz="2400" dirty="0">
                <a:latin typeface="Arial" pitchFamily="34" charset="0"/>
              </a:rPr>
              <a:t>The chances of learning a word after a single exposure in context are 10-15%.</a:t>
            </a:r>
          </a:p>
        </p:txBody>
      </p:sp>
      <p:sp>
        <p:nvSpPr>
          <p:cNvPr id="97285" name="Text Box 12"/>
          <p:cNvSpPr txBox="1">
            <a:spLocks noChangeArrowheads="1"/>
          </p:cNvSpPr>
          <p:nvPr/>
        </p:nvSpPr>
        <p:spPr bwMode="auto">
          <a:xfrm>
            <a:off x="1066800" y="4724400"/>
            <a:ext cx="7050087" cy="1200329"/>
          </a:xfrm>
          <a:prstGeom prst="rect">
            <a:avLst/>
          </a:prstGeom>
          <a:solidFill>
            <a:srgbClr val="2AFA0E"/>
          </a:solidFill>
          <a:ln w="9525">
            <a:noFill/>
            <a:miter lim="800000"/>
            <a:headEnd/>
            <a:tailEnd/>
          </a:ln>
        </p:spPr>
        <p:txBody>
          <a:bodyPr wrap="square">
            <a:spAutoFit/>
          </a:bodyPr>
          <a:lstStyle/>
          <a:p>
            <a:pPr defTabSz="914400"/>
            <a:r>
              <a:rPr lang="en-US" sz="2400" dirty="0">
                <a:latin typeface="Arial" pitchFamily="34" charset="0"/>
              </a:rPr>
              <a:t>We learn most words through non-conscious effort, in</a:t>
            </a:r>
          </a:p>
          <a:p>
            <a:pPr defTabSz="914400"/>
            <a:r>
              <a:rPr lang="en-US" sz="2400" dirty="0">
                <a:latin typeface="Arial" pitchFamily="34" charset="0"/>
              </a:rPr>
              <a:t>pursuit of information of interest.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title" idx="4294967295"/>
          </p:nvPr>
        </p:nvSpPr>
        <p:spPr>
          <a:xfrm>
            <a:off x="323850" y="404813"/>
            <a:ext cx="8229600" cy="1143000"/>
          </a:xfrm>
        </p:spPr>
        <p:txBody>
          <a:bodyPr anchor="ctr"/>
          <a:lstStyle/>
          <a:p>
            <a:r>
              <a:rPr lang="en-US" sz="3200" b="1">
                <a:latin typeface="Arial" pitchFamily="34" charset="0"/>
              </a:rPr>
              <a:t>Vocabulary-Content-Sentence (VCS)</a:t>
            </a:r>
            <a:br>
              <a:rPr lang="en-US" sz="3200" b="1">
                <a:latin typeface="Arial" pitchFamily="34" charset="0"/>
              </a:rPr>
            </a:br>
            <a:r>
              <a:rPr lang="en-US" sz="3200" b="1">
                <a:latin typeface="Arial" pitchFamily="34" charset="0"/>
              </a:rPr>
              <a:t>Daily Practice:</a:t>
            </a:r>
            <a:r>
              <a:rPr lang="en-US" sz="2500"/>
              <a:t> </a:t>
            </a:r>
          </a:p>
        </p:txBody>
      </p:sp>
      <p:sp>
        <p:nvSpPr>
          <p:cNvPr id="96259" name="Text Box 6"/>
          <p:cNvSpPr txBox="1">
            <a:spLocks noChangeArrowheads="1"/>
          </p:cNvSpPr>
          <p:nvPr/>
        </p:nvSpPr>
        <p:spPr bwMode="auto">
          <a:xfrm>
            <a:off x="609600" y="4267200"/>
            <a:ext cx="7913687" cy="1200329"/>
          </a:xfrm>
          <a:prstGeom prst="rect">
            <a:avLst/>
          </a:prstGeom>
          <a:noFill/>
          <a:ln w="9525">
            <a:noFill/>
            <a:miter lim="800000"/>
            <a:headEnd/>
            <a:tailEnd/>
          </a:ln>
        </p:spPr>
        <p:txBody>
          <a:bodyPr wrap="square">
            <a:spAutoFit/>
          </a:bodyPr>
          <a:lstStyle/>
          <a:p>
            <a:pPr defTabSz="914400"/>
            <a:r>
              <a:rPr lang="en-US" dirty="0">
                <a:latin typeface="Arial" pitchFamily="34" charset="0"/>
              </a:rPr>
              <a:t>Write a sentence about something we are learning this week, employing</a:t>
            </a:r>
          </a:p>
          <a:p>
            <a:pPr defTabSz="914400"/>
            <a:r>
              <a:rPr lang="en-US" dirty="0">
                <a:latin typeface="Arial" pitchFamily="34" charset="0"/>
              </a:rPr>
              <a:t>one of these words. You may change the form of the words to fit your</a:t>
            </a:r>
          </a:p>
          <a:p>
            <a:r>
              <a:rPr lang="en-US" dirty="0">
                <a:latin typeface="Arial" pitchFamily="34" charset="0"/>
              </a:rPr>
              <a:t>sentence. Your sentence must be at least 8 words long</a:t>
            </a:r>
            <a:r>
              <a:rPr lang="en-US" dirty="0" smtClean="0">
                <a:latin typeface="Arial" pitchFamily="34" charset="0"/>
              </a:rPr>
              <a:t>. </a:t>
            </a:r>
            <a:r>
              <a:rPr lang="en-US" b="1" dirty="0" smtClean="0">
                <a:solidFill>
                  <a:srgbClr val="FF0000"/>
                </a:solidFill>
                <a:latin typeface="Arial" pitchFamily="34" charset="0"/>
              </a:rPr>
              <a:t>CONNECT THIS </a:t>
            </a:r>
            <a:r>
              <a:rPr lang="en-US" b="1" dirty="0">
                <a:solidFill>
                  <a:srgbClr val="FF0000"/>
                </a:solidFill>
                <a:latin typeface="Arial" pitchFamily="34" charset="0"/>
              </a:rPr>
              <a:t>TO WRITING </a:t>
            </a:r>
            <a:r>
              <a:rPr lang="en-US" b="1" dirty="0" smtClean="0">
                <a:solidFill>
                  <a:srgbClr val="FF0000"/>
                </a:solidFill>
                <a:latin typeface="Arial" pitchFamily="34" charset="0"/>
              </a:rPr>
              <a:t>TASKS ON ARTS ASSESSMENTS.</a:t>
            </a:r>
            <a:endParaRPr lang="en-US" b="1" dirty="0">
              <a:solidFill>
                <a:srgbClr val="FF0000"/>
              </a:solidFill>
              <a:latin typeface="Arial" pitchFamily="34" charset="0"/>
            </a:endParaRPr>
          </a:p>
        </p:txBody>
      </p:sp>
      <p:pic>
        <p:nvPicPr>
          <p:cNvPr id="96260" name="Picture 4" descr="ANd9GcS5YcVrf9fSzTjznvzfo5ZVBhvWOxvAgWfN_N5SMXh9tV7onolCJJTiKujJ">
            <a:hlinkClick r:id="rId2"/>
          </p:cNvPr>
          <p:cNvPicPr>
            <a:picLocks noChangeAspect="1" noChangeArrowheads="1"/>
          </p:cNvPicPr>
          <p:nvPr/>
        </p:nvPicPr>
        <p:blipFill>
          <a:blip r:embed="rId3" cstate="print"/>
          <a:srcRect/>
          <a:stretch>
            <a:fillRect/>
          </a:stretch>
        </p:blipFill>
        <p:spPr bwMode="auto">
          <a:xfrm>
            <a:off x="468312" y="2487613"/>
            <a:ext cx="2808288" cy="1308100"/>
          </a:xfrm>
          <a:prstGeom prst="rect">
            <a:avLst/>
          </a:prstGeom>
          <a:noFill/>
        </p:spPr>
      </p:pic>
      <p:sp>
        <p:nvSpPr>
          <p:cNvPr id="96261" name="TextBox 4"/>
          <p:cNvSpPr txBox="1">
            <a:spLocks noChangeArrowheads="1"/>
          </p:cNvSpPr>
          <p:nvPr/>
        </p:nvSpPr>
        <p:spPr bwMode="auto">
          <a:xfrm>
            <a:off x="3311013" y="2241058"/>
            <a:ext cx="5513388" cy="1569660"/>
          </a:xfrm>
          <a:prstGeom prst="rect">
            <a:avLst/>
          </a:prstGeom>
          <a:noFill/>
          <a:ln w="9525">
            <a:noFill/>
            <a:miter lim="800000"/>
            <a:headEnd/>
            <a:tailEnd/>
          </a:ln>
        </p:spPr>
        <p:txBody>
          <a:bodyPr wrap="square">
            <a:spAutoFit/>
          </a:bodyPr>
          <a:lstStyle/>
          <a:p>
            <a:pPr algn="ctr" defTabSz="914400"/>
            <a:r>
              <a:rPr lang="en-US" sz="2400" dirty="0">
                <a:latin typeface="Arial" pitchFamily="34" charset="0"/>
              </a:rPr>
              <a:t>assume  benefit  concept data  economy factor  indicate  method  proceed  process  policy role  specific  structure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4"/>
          <p:cNvSpPr>
            <a:spLocks noChangeArrowheads="1"/>
          </p:cNvSpPr>
          <p:nvPr/>
        </p:nvSpPr>
        <p:spPr bwMode="auto">
          <a:xfrm rot="8116935">
            <a:off x="1692275" y="2565400"/>
            <a:ext cx="5588000" cy="5635625"/>
          </a:xfrm>
          <a:prstGeom prst="rtTriangle">
            <a:avLst/>
          </a:prstGeom>
          <a:solidFill>
            <a:srgbClr val="FEFFDD"/>
          </a:solidFill>
          <a:ln w="9525">
            <a:solidFill>
              <a:schemeClr val="tx1"/>
            </a:solidFill>
            <a:miter lim="800000"/>
            <a:headEnd/>
            <a:tailEnd/>
          </a:ln>
        </p:spPr>
        <p:txBody>
          <a:bodyPr rot="10800000" wrap="none" anchor="ctr"/>
          <a:lstStyle/>
          <a:p>
            <a:pPr algn="ctr" defTabSz="914400"/>
            <a:r>
              <a:rPr lang="en-US">
                <a:latin typeface="Arial" pitchFamily="34" charset="0"/>
              </a:rPr>
              <a:t>“</a:t>
            </a:r>
          </a:p>
        </p:txBody>
      </p:sp>
      <p:sp>
        <p:nvSpPr>
          <p:cNvPr id="117763" name="Line 5"/>
          <p:cNvSpPr>
            <a:spLocks noChangeShapeType="1"/>
          </p:cNvSpPr>
          <p:nvPr/>
        </p:nvSpPr>
        <p:spPr bwMode="auto">
          <a:xfrm>
            <a:off x="2714625" y="1989138"/>
            <a:ext cx="3457575" cy="0"/>
          </a:xfrm>
          <a:prstGeom prst="line">
            <a:avLst/>
          </a:prstGeom>
          <a:noFill/>
          <a:ln w="57150">
            <a:solidFill>
              <a:schemeClr val="tx1"/>
            </a:solidFill>
            <a:round/>
            <a:headEnd/>
            <a:tailEnd/>
          </a:ln>
        </p:spPr>
        <p:txBody>
          <a:bodyPr/>
          <a:lstStyle/>
          <a:p>
            <a:endParaRPr lang="en-US"/>
          </a:p>
        </p:txBody>
      </p:sp>
      <p:sp>
        <p:nvSpPr>
          <p:cNvPr id="117765" name="Line 9"/>
          <p:cNvSpPr>
            <a:spLocks noChangeShapeType="1"/>
          </p:cNvSpPr>
          <p:nvPr/>
        </p:nvSpPr>
        <p:spPr bwMode="auto">
          <a:xfrm>
            <a:off x="381000" y="3716338"/>
            <a:ext cx="8280400" cy="0"/>
          </a:xfrm>
          <a:prstGeom prst="line">
            <a:avLst/>
          </a:prstGeom>
          <a:noFill/>
          <a:ln w="57150">
            <a:solidFill>
              <a:srgbClr val="0000CC"/>
            </a:solidFill>
            <a:round/>
            <a:headEnd/>
            <a:tailEnd/>
          </a:ln>
        </p:spPr>
        <p:txBody>
          <a:bodyPr/>
          <a:lstStyle/>
          <a:p>
            <a:endParaRPr lang="en-US"/>
          </a:p>
        </p:txBody>
      </p:sp>
      <p:sp>
        <p:nvSpPr>
          <p:cNvPr id="66572" name="Text Box 12"/>
          <p:cNvSpPr txBox="1">
            <a:spLocks noChangeArrowheads="1"/>
          </p:cNvSpPr>
          <p:nvPr/>
        </p:nvSpPr>
        <p:spPr bwMode="auto">
          <a:xfrm>
            <a:off x="1331913" y="4508500"/>
            <a:ext cx="6762750" cy="915988"/>
          </a:xfrm>
          <a:prstGeom prst="rect">
            <a:avLst/>
          </a:prstGeom>
          <a:noFill/>
          <a:ln w="9525">
            <a:noFill/>
            <a:miter lim="800000"/>
            <a:headEnd/>
            <a:tailEnd/>
          </a:ln>
        </p:spPr>
        <p:txBody>
          <a:bodyPr wrap="none">
            <a:spAutoFit/>
          </a:bodyPr>
          <a:lstStyle/>
          <a:p>
            <a:pPr algn="ctr" defTabSz="914400"/>
            <a:r>
              <a:rPr lang="en-US" dirty="0">
                <a:solidFill>
                  <a:srgbClr val="3333CC"/>
                </a:solidFill>
                <a:latin typeface="Arial" pitchFamily="34" charset="0"/>
              </a:rPr>
              <a:t>Elevated language used in class by teachers; students given</a:t>
            </a:r>
          </a:p>
          <a:p>
            <a:pPr algn="ctr" defTabSz="914400"/>
            <a:r>
              <a:rPr lang="en-US" dirty="0">
                <a:solidFill>
                  <a:srgbClr val="3333CC"/>
                </a:solidFill>
                <a:latin typeface="Arial" pitchFamily="34" charset="0"/>
              </a:rPr>
              <a:t>motive and opportunity to use elevated vocabulary in speech and</a:t>
            </a:r>
          </a:p>
          <a:p>
            <a:pPr algn="ctr" defTabSz="914400"/>
            <a:r>
              <a:rPr lang="en-US" dirty="0">
                <a:solidFill>
                  <a:srgbClr val="3333CC"/>
                </a:solidFill>
                <a:latin typeface="Arial" pitchFamily="34" charset="0"/>
              </a:rPr>
              <a:t>writing.</a:t>
            </a:r>
          </a:p>
        </p:txBody>
      </p:sp>
      <p:sp>
        <p:nvSpPr>
          <p:cNvPr id="66573" name="Text Box 13"/>
          <p:cNvSpPr txBox="1">
            <a:spLocks noChangeArrowheads="1"/>
          </p:cNvSpPr>
          <p:nvPr/>
        </p:nvSpPr>
        <p:spPr bwMode="auto">
          <a:xfrm>
            <a:off x="1331913" y="3716338"/>
            <a:ext cx="5910261" cy="646331"/>
          </a:xfrm>
          <a:prstGeom prst="rect">
            <a:avLst/>
          </a:prstGeom>
          <a:noFill/>
          <a:ln w="9525">
            <a:noFill/>
            <a:miter lim="800000"/>
            <a:headEnd/>
            <a:tailEnd/>
          </a:ln>
        </p:spPr>
        <p:txBody>
          <a:bodyPr wrap="square">
            <a:spAutoFit/>
          </a:bodyPr>
          <a:lstStyle/>
          <a:p>
            <a:pPr defTabSz="914400"/>
            <a:r>
              <a:rPr lang="en-US" dirty="0">
                <a:solidFill>
                  <a:srgbClr val="3333CC"/>
                </a:solidFill>
                <a:latin typeface="Arial" pitchFamily="34" charset="0"/>
              </a:rPr>
              <a:t>Students have more opportunities to read for a variety of purposes</a:t>
            </a:r>
            <a:r>
              <a:rPr lang="en-US" dirty="0" smtClean="0">
                <a:solidFill>
                  <a:srgbClr val="3333CC"/>
                </a:solidFill>
                <a:latin typeface="Arial" pitchFamily="34" charset="0"/>
              </a:rPr>
              <a:t>, including </a:t>
            </a:r>
            <a:r>
              <a:rPr lang="en-US" dirty="0">
                <a:solidFill>
                  <a:srgbClr val="3333CC"/>
                </a:solidFill>
                <a:latin typeface="Arial" pitchFamily="34" charset="0"/>
              </a:rPr>
              <a:t>self-selected material.</a:t>
            </a:r>
          </a:p>
        </p:txBody>
      </p:sp>
      <p:sp>
        <p:nvSpPr>
          <p:cNvPr id="66574" name="Text Box 14"/>
          <p:cNvSpPr txBox="1">
            <a:spLocks noChangeArrowheads="1"/>
          </p:cNvSpPr>
          <p:nvPr/>
        </p:nvSpPr>
        <p:spPr bwMode="auto">
          <a:xfrm>
            <a:off x="3049587" y="5486400"/>
            <a:ext cx="2787650" cy="366712"/>
          </a:xfrm>
          <a:prstGeom prst="rect">
            <a:avLst/>
          </a:prstGeom>
          <a:noFill/>
          <a:ln w="9525">
            <a:noFill/>
            <a:miter lim="800000"/>
            <a:headEnd/>
            <a:tailEnd/>
          </a:ln>
        </p:spPr>
        <p:txBody>
          <a:bodyPr wrap="none">
            <a:spAutoFit/>
          </a:bodyPr>
          <a:lstStyle/>
          <a:p>
            <a:pPr defTabSz="914400"/>
            <a:r>
              <a:rPr lang="en-US" b="1" dirty="0">
                <a:solidFill>
                  <a:srgbClr val="9933FF"/>
                </a:solidFill>
                <a:latin typeface="Arial" pitchFamily="34" charset="0"/>
              </a:rPr>
              <a:t>IMPLICIT INSTRUCTION</a:t>
            </a:r>
          </a:p>
        </p:txBody>
      </p:sp>
      <p:grpSp>
        <p:nvGrpSpPr>
          <p:cNvPr id="2" name="Group 17"/>
          <p:cNvGrpSpPr>
            <a:grpSpLocks/>
          </p:cNvGrpSpPr>
          <p:nvPr/>
        </p:nvGrpSpPr>
        <p:grpSpPr bwMode="auto">
          <a:xfrm>
            <a:off x="5775325" y="4076700"/>
            <a:ext cx="2216150" cy="1322388"/>
            <a:chOff x="3638" y="2568"/>
            <a:chExt cx="1396" cy="833"/>
          </a:xfrm>
        </p:grpSpPr>
        <p:sp>
          <p:nvSpPr>
            <p:cNvPr id="117770" name="Text Box 15"/>
            <p:cNvSpPr txBox="1">
              <a:spLocks noChangeArrowheads="1"/>
            </p:cNvSpPr>
            <p:nvPr/>
          </p:nvSpPr>
          <p:spPr bwMode="auto">
            <a:xfrm>
              <a:off x="3638" y="3170"/>
              <a:ext cx="1396" cy="231"/>
            </a:xfrm>
            <a:prstGeom prst="rect">
              <a:avLst/>
            </a:prstGeom>
            <a:noFill/>
            <a:ln w="9525">
              <a:noFill/>
              <a:miter lim="800000"/>
              <a:headEnd/>
              <a:tailEnd/>
            </a:ln>
          </p:spPr>
          <p:txBody>
            <a:bodyPr wrap="none">
              <a:spAutoFit/>
            </a:bodyPr>
            <a:lstStyle/>
            <a:p>
              <a:pPr defTabSz="914400"/>
              <a:r>
                <a:rPr lang="en-US" dirty="0">
                  <a:solidFill>
                    <a:srgbClr val="C34154"/>
                  </a:solidFill>
                  <a:latin typeface="Arial" pitchFamily="34" charset="0"/>
                </a:rPr>
                <a:t>Academic Word List</a:t>
              </a:r>
            </a:p>
          </p:txBody>
        </p:sp>
        <p:sp>
          <p:nvSpPr>
            <p:cNvPr id="117771" name="Text Box 16"/>
            <p:cNvSpPr txBox="1">
              <a:spLocks noChangeArrowheads="1"/>
            </p:cNvSpPr>
            <p:nvPr/>
          </p:nvSpPr>
          <p:spPr bwMode="auto">
            <a:xfrm>
              <a:off x="3742" y="2568"/>
              <a:ext cx="820" cy="231"/>
            </a:xfrm>
            <a:prstGeom prst="rect">
              <a:avLst/>
            </a:prstGeom>
            <a:noFill/>
            <a:ln w="9525">
              <a:noFill/>
              <a:miter lim="800000"/>
              <a:headEnd/>
              <a:tailEnd/>
            </a:ln>
          </p:spPr>
          <p:txBody>
            <a:bodyPr wrap="none">
              <a:spAutoFit/>
            </a:bodyPr>
            <a:lstStyle/>
            <a:p>
              <a:pPr defTabSz="914400"/>
              <a:r>
                <a:rPr lang="en-US" dirty="0">
                  <a:solidFill>
                    <a:srgbClr val="C34154"/>
                  </a:solidFill>
                  <a:latin typeface="Arial" pitchFamily="34" charset="0"/>
                </a:rPr>
                <a:t>Open Field</a:t>
              </a:r>
            </a:p>
          </p:txBody>
        </p:sp>
      </p:grpSp>
      <p:sp>
        <p:nvSpPr>
          <p:cNvPr id="66578" name="Text Box 18"/>
          <p:cNvSpPr txBox="1">
            <a:spLocks noChangeArrowheads="1"/>
          </p:cNvSpPr>
          <p:nvPr/>
        </p:nvSpPr>
        <p:spPr bwMode="auto">
          <a:xfrm>
            <a:off x="3132138" y="908050"/>
            <a:ext cx="2838450" cy="366713"/>
          </a:xfrm>
          <a:prstGeom prst="rect">
            <a:avLst/>
          </a:prstGeom>
          <a:noFill/>
          <a:ln w="9525">
            <a:noFill/>
            <a:miter lim="800000"/>
            <a:headEnd/>
            <a:tailEnd/>
          </a:ln>
        </p:spPr>
        <p:txBody>
          <a:bodyPr wrap="none">
            <a:spAutoFit/>
          </a:bodyPr>
          <a:lstStyle/>
          <a:p>
            <a:pPr defTabSz="914400"/>
            <a:r>
              <a:rPr lang="en-US" b="1">
                <a:solidFill>
                  <a:srgbClr val="FF0000"/>
                </a:solidFill>
                <a:latin typeface="Arial" pitchFamily="34" charset="0"/>
              </a:rPr>
              <a:t>EXPLICIT INSTRUCTION</a:t>
            </a:r>
          </a:p>
        </p:txBody>
      </p:sp>
      <p:sp>
        <p:nvSpPr>
          <p:cNvPr id="66580" name="Text Box 20"/>
          <p:cNvSpPr txBox="1">
            <a:spLocks noChangeArrowheads="1"/>
          </p:cNvSpPr>
          <p:nvPr/>
        </p:nvSpPr>
        <p:spPr bwMode="auto">
          <a:xfrm>
            <a:off x="1854200" y="1288846"/>
            <a:ext cx="5264150" cy="641350"/>
          </a:xfrm>
          <a:prstGeom prst="rect">
            <a:avLst/>
          </a:prstGeom>
          <a:noFill/>
          <a:ln w="9525">
            <a:noFill/>
            <a:miter lim="800000"/>
            <a:headEnd/>
            <a:tailEnd/>
          </a:ln>
        </p:spPr>
        <p:txBody>
          <a:bodyPr wrap="none">
            <a:spAutoFit/>
          </a:bodyPr>
          <a:lstStyle/>
          <a:p>
            <a:pPr algn="ctr" defTabSz="914400"/>
            <a:r>
              <a:rPr lang="en-US" dirty="0">
                <a:solidFill>
                  <a:srgbClr val="FF0000"/>
                </a:solidFill>
                <a:latin typeface="Arial" pitchFamily="34" charset="0"/>
              </a:rPr>
              <a:t>“Focus 40” words from the Academic Word List</a:t>
            </a:r>
          </a:p>
          <a:p>
            <a:pPr algn="ctr" defTabSz="914400"/>
            <a:r>
              <a:rPr lang="en-US" dirty="0">
                <a:solidFill>
                  <a:srgbClr val="FF0000"/>
                </a:solidFill>
                <a:latin typeface="Arial" pitchFamily="34" charset="0"/>
              </a:rPr>
              <a:t>selected by grade level teachers: 1 word per week</a:t>
            </a:r>
          </a:p>
        </p:txBody>
      </p:sp>
      <p:sp>
        <p:nvSpPr>
          <p:cNvPr id="66582" name="Text Box 22"/>
          <p:cNvSpPr txBox="1">
            <a:spLocks noChangeArrowheads="1"/>
          </p:cNvSpPr>
          <p:nvPr/>
        </p:nvSpPr>
        <p:spPr bwMode="auto">
          <a:xfrm>
            <a:off x="1879600" y="2057400"/>
            <a:ext cx="5168900" cy="915987"/>
          </a:xfrm>
          <a:prstGeom prst="rect">
            <a:avLst/>
          </a:prstGeom>
          <a:noFill/>
          <a:ln w="9525">
            <a:noFill/>
            <a:miter lim="800000"/>
            <a:headEnd/>
            <a:tailEnd/>
          </a:ln>
        </p:spPr>
        <p:txBody>
          <a:bodyPr>
            <a:spAutoFit/>
          </a:bodyPr>
          <a:lstStyle/>
          <a:p>
            <a:pPr algn="ctr" defTabSz="914400">
              <a:spcBef>
                <a:spcPct val="50000"/>
              </a:spcBef>
            </a:pPr>
            <a:r>
              <a:rPr lang="en-US" dirty="0">
                <a:solidFill>
                  <a:srgbClr val="FF0000"/>
                </a:solidFill>
                <a:latin typeface="Arial" pitchFamily="34" charset="0"/>
              </a:rPr>
              <a:t>2-3 words related to or associated with each of the “Focus 40”; each subject area teacher decides on related words</a:t>
            </a:r>
          </a:p>
        </p:txBody>
      </p:sp>
      <p:sp>
        <p:nvSpPr>
          <p:cNvPr id="117775" name="Line 23"/>
          <p:cNvSpPr>
            <a:spLocks noChangeShapeType="1"/>
          </p:cNvSpPr>
          <p:nvPr/>
        </p:nvSpPr>
        <p:spPr bwMode="auto">
          <a:xfrm>
            <a:off x="1143000" y="3048000"/>
            <a:ext cx="6840537" cy="0"/>
          </a:xfrm>
          <a:prstGeom prst="line">
            <a:avLst/>
          </a:prstGeom>
          <a:noFill/>
          <a:ln w="57150">
            <a:solidFill>
              <a:schemeClr val="tx1"/>
            </a:solidFill>
            <a:round/>
            <a:headEnd/>
            <a:tailEnd/>
          </a:ln>
        </p:spPr>
        <p:txBody>
          <a:bodyPr/>
          <a:lstStyle/>
          <a:p>
            <a:endParaRPr lang="en-US"/>
          </a:p>
        </p:txBody>
      </p:sp>
      <p:sp>
        <p:nvSpPr>
          <p:cNvPr id="117776" name="Text Box 24"/>
          <p:cNvSpPr txBox="1">
            <a:spLocks noChangeArrowheads="1"/>
          </p:cNvSpPr>
          <p:nvPr/>
        </p:nvSpPr>
        <p:spPr bwMode="auto">
          <a:xfrm>
            <a:off x="1455738" y="2873375"/>
            <a:ext cx="184150" cy="366713"/>
          </a:xfrm>
          <a:prstGeom prst="rect">
            <a:avLst/>
          </a:prstGeom>
          <a:noFill/>
          <a:ln w="9525">
            <a:noFill/>
            <a:miter lim="800000"/>
            <a:headEnd/>
            <a:tailEnd/>
          </a:ln>
        </p:spPr>
        <p:txBody>
          <a:bodyPr wrap="none">
            <a:spAutoFit/>
          </a:bodyPr>
          <a:lstStyle/>
          <a:p>
            <a:pPr defTabSz="914400"/>
            <a:endParaRPr lang="en-US">
              <a:latin typeface="Arial" pitchFamily="34" charset="0"/>
            </a:endParaRPr>
          </a:p>
        </p:txBody>
      </p:sp>
      <p:sp>
        <p:nvSpPr>
          <p:cNvPr id="66585" name="Text Box 25"/>
          <p:cNvSpPr txBox="1">
            <a:spLocks noChangeArrowheads="1"/>
          </p:cNvSpPr>
          <p:nvPr/>
        </p:nvSpPr>
        <p:spPr bwMode="auto">
          <a:xfrm>
            <a:off x="1498600" y="3138487"/>
            <a:ext cx="5975350" cy="366713"/>
          </a:xfrm>
          <a:prstGeom prst="rect">
            <a:avLst/>
          </a:prstGeom>
          <a:noFill/>
          <a:ln w="9525">
            <a:noFill/>
            <a:miter lim="800000"/>
            <a:headEnd/>
            <a:tailEnd/>
          </a:ln>
        </p:spPr>
        <p:txBody>
          <a:bodyPr wrap="none">
            <a:spAutoFit/>
          </a:bodyPr>
          <a:lstStyle/>
          <a:p>
            <a:pPr algn="ctr" defTabSz="914400"/>
            <a:r>
              <a:rPr lang="en-US" dirty="0">
                <a:solidFill>
                  <a:srgbClr val="FF0000"/>
                </a:solidFill>
                <a:latin typeface="Arial" pitchFamily="34" charset="0"/>
              </a:rPr>
              <a:t>Subject-specific words, such as those found in a glossary</a:t>
            </a:r>
          </a:p>
        </p:txBody>
      </p:sp>
      <p:sp>
        <p:nvSpPr>
          <p:cNvPr id="117778" name="Text Box 26"/>
          <p:cNvSpPr txBox="1">
            <a:spLocks noChangeArrowheads="1"/>
          </p:cNvSpPr>
          <p:nvPr/>
        </p:nvSpPr>
        <p:spPr bwMode="auto">
          <a:xfrm>
            <a:off x="1763713" y="260350"/>
            <a:ext cx="5768975" cy="396875"/>
          </a:xfrm>
          <a:prstGeom prst="rect">
            <a:avLst/>
          </a:prstGeom>
          <a:noFill/>
          <a:ln w="9525">
            <a:noFill/>
            <a:miter lim="800000"/>
            <a:headEnd/>
            <a:tailEnd/>
          </a:ln>
        </p:spPr>
        <p:txBody>
          <a:bodyPr wrap="none">
            <a:spAutoFit/>
          </a:bodyPr>
          <a:lstStyle/>
          <a:p>
            <a:pPr defTabSz="914400"/>
            <a:r>
              <a:rPr lang="en-US" sz="2000" b="1">
                <a:latin typeface="Arial" pitchFamily="34" charset="0"/>
              </a:rPr>
              <a:t>A Plan for School-wide Vocabulary Instruction</a:t>
            </a:r>
          </a:p>
        </p:txBody>
      </p:sp>
      <p:sp>
        <p:nvSpPr>
          <p:cNvPr id="19" name="Line 9"/>
          <p:cNvSpPr>
            <a:spLocks noChangeShapeType="1"/>
          </p:cNvSpPr>
          <p:nvPr/>
        </p:nvSpPr>
        <p:spPr bwMode="auto">
          <a:xfrm>
            <a:off x="385763" y="4471631"/>
            <a:ext cx="8280400" cy="0"/>
          </a:xfrm>
          <a:prstGeom prst="line">
            <a:avLst/>
          </a:prstGeom>
          <a:noFill/>
          <a:ln w="57150">
            <a:solidFill>
              <a:srgbClr val="0000CC"/>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4"/>
                                        </p:tgtEl>
                                        <p:attrNameLst>
                                          <p:attrName>style.visibility</p:attrName>
                                        </p:attrNameLst>
                                      </p:cBhvr>
                                      <p:to>
                                        <p:strVal val="visible"/>
                                      </p:to>
                                    </p:set>
                                    <p:anim calcmode="lin" valueType="num">
                                      <p:cBhvr additive="base">
                                        <p:cTn id="7" dur="500" fill="hold"/>
                                        <p:tgtEl>
                                          <p:spTgt spid="66574"/>
                                        </p:tgtEl>
                                        <p:attrNameLst>
                                          <p:attrName>ppt_x</p:attrName>
                                        </p:attrNameLst>
                                      </p:cBhvr>
                                      <p:tavLst>
                                        <p:tav tm="0">
                                          <p:val>
                                            <p:strVal val="#ppt_x"/>
                                          </p:val>
                                        </p:tav>
                                        <p:tav tm="100000">
                                          <p:val>
                                            <p:strVal val="#ppt_x"/>
                                          </p:val>
                                        </p:tav>
                                      </p:tavLst>
                                    </p:anim>
                                    <p:anim calcmode="lin" valueType="num">
                                      <p:cBhvr additive="base">
                                        <p:cTn id="8" dur="500" fill="hold"/>
                                        <p:tgtEl>
                                          <p:spTgt spid="665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72"/>
                                        </p:tgtEl>
                                        <p:attrNameLst>
                                          <p:attrName>style.visibility</p:attrName>
                                        </p:attrNameLst>
                                      </p:cBhvr>
                                      <p:to>
                                        <p:strVal val="visible"/>
                                      </p:to>
                                    </p:set>
                                    <p:anim calcmode="lin" valueType="num">
                                      <p:cBhvr additive="base">
                                        <p:cTn id="13" dur="500" fill="hold"/>
                                        <p:tgtEl>
                                          <p:spTgt spid="66572"/>
                                        </p:tgtEl>
                                        <p:attrNameLst>
                                          <p:attrName>ppt_x</p:attrName>
                                        </p:attrNameLst>
                                      </p:cBhvr>
                                      <p:tavLst>
                                        <p:tav tm="0">
                                          <p:val>
                                            <p:strVal val="#ppt_x"/>
                                          </p:val>
                                        </p:tav>
                                        <p:tav tm="100000">
                                          <p:val>
                                            <p:strVal val="#ppt_x"/>
                                          </p:val>
                                        </p:tav>
                                      </p:tavLst>
                                    </p:anim>
                                    <p:anim calcmode="lin" valueType="num">
                                      <p:cBhvr additive="base">
                                        <p:cTn id="14" dur="500" fill="hold"/>
                                        <p:tgtEl>
                                          <p:spTgt spid="665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73"/>
                                        </p:tgtEl>
                                        <p:attrNameLst>
                                          <p:attrName>style.visibility</p:attrName>
                                        </p:attrNameLst>
                                      </p:cBhvr>
                                      <p:to>
                                        <p:strVal val="visible"/>
                                      </p:to>
                                    </p:set>
                                    <p:anim calcmode="lin" valueType="num">
                                      <p:cBhvr additive="base">
                                        <p:cTn id="19" dur="500" fill="hold"/>
                                        <p:tgtEl>
                                          <p:spTgt spid="66573"/>
                                        </p:tgtEl>
                                        <p:attrNameLst>
                                          <p:attrName>ppt_x</p:attrName>
                                        </p:attrNameLst>
                                      </p:cBhvr>
                                      <p:tavLst>
                                        <p:tav tm="0">
                                          <p:val>
                                            <p:strVal val="#ppt_x"/>
                                          </p:val>
                                        </p:tav>
                                        <p:tav tm="100000">
                                          <p:val>
                                            <p:strVal val="#ppt_x"/>
                                          </p:val>
                                        </p:tav>
                                      </p:tavLst>
                                    </p:anim>
                                    <p:anim calcmode="lin" valueType="num">
                                      <p:cBhvr additive="base">
                                        <p:cTn id="20" dur="500" fill="hold"/>
                                        <p:tgtEl>
                                          <p:spTgt spid="665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8"/>
                                        </p:tgtEl>
                                        <p:attrNameLst>
                                          <p:attrName>style.visibility</p:attrName>
                                        </p:attrNameLst>
                                      </p:cBhvr>
                                      <p:to>
                                        <p:strVal val="visible"/>
                                      </p:to>
                                    </p:set>
                                    <p:anim calcmode="lin" valueType="num">
                                      <p:cBhvr additive="base">
                                        <p:cTn id="31" dur="500" fill="hold"/>
                                        <p:tgtEl>
                                          <p:spTgt spid="66578"/>
                                        </p:tgtEl>
                                        <p:attrNameLst>
                                          <p:attrName>ppt_x</p:attrName>
                                        </p:attrNameLst>
                                      </p:cBhvr>
                                      <p:tavLst>
                                        <p:tav tm="0">
                                          <p:val>
                                            <p:strVal val="#ppt_x"/>
                                          </p:val>
                                        </p:tav>
                                        <p:tav tm="100000">
                                          <p:val>
                                            <p:strVal val="#ppt_x"/>
                                          </p:val>
                                        </p:tav>
                                      </p:tavLst>
                                    </p:anim>
                                    <p:anim calcmode="lin" valueType="num">
                                      <p:cBhvr additive="base">
                                        <p:cTn id="32" dur="500" fill="hold"/>
                                        <p:tgtEl>
                                          <p:spTgt spid="6657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6580"/>
                                        </p:tgtEl>
                                        <p:attrNameLst>
                                          <p:attrName>style.visibility</p:attrName>
                                        </p:attrNameLst>
                                      </p:cBhvr>
                                      <p:to>
                                        <p:strVal val="visible"/>
                                      </p:to>
                                    </p:set>
                                    <p:anim calcmode="lin" valueType="num">
                                      <p:cBhvr additive="base">
                                        <p:cTn id="37" dur="500" fill="hold"/>
                                        <p:tgtEl>
                                          <p:spTgt spid="66580"/>
                                        </p:tgtEl>
                                        <p:attrNameLst>
                                          <p:attrName>ppt_x</p:attrName>
                                        </p:attrNameLst>
                                      </p:cBhvr>
                                      <p:tavLst>
                                        <p:tav tm="0">
                                          <p:val>
                                            <p:strVal val="#ppt_x"/>
                                          </p:val>
                                        </p:tav>
                                        <p:tav tm="100000">
                                          <p:val>
                                            <p:strVal val="#ppt_x"/>
                                          </p:val>
                                        </p:tav>
                                      </p:tavLst>
                                    </p:anim>
                                    <p:anim calcmode="lin" valueType="num">
                                      <p:cBhvr additive="base">
                                        <p:cTn id="38" dur="500" fill="hold"/>
                                        <p:tgtEl>
                                          <p:spTgt spid="6658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6582"/>
                                        </p:tgtEl>
                                        <p:attrNameLst>
                                          <p:attrName>style.visibility</p:attrName>
                                        </p:attrNameLst>
                                      </p:cBhvr>
                                      <p:to>
                                        <p:strVal val="visible"/>
                                      </p:to>
                                    </p:set>
                                    <p:animEffect transition="in" filter="dissolve">
                                      <p:cBhvr>
                                        <p:cTn id="43" dur="500"/>
                                        <p:tgtEl>
                                          <p:spTgt spid="6658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6585"/>
                                        </p:tgtEl>
                                        <p:attrNameLst>
                                          <p:attrName>style.visibility</p:attrName>
                                        </p:attrNameLst>
                                      </p:cBhvr>
                                      <p:to>
                                        <p:strVal val="visible"/>
                                      </p:to>
                                    </p:set>
                                    <p:animEffect transition="in" filter="dissolve">
                                      <p:cBhvr>
                                        <p:cTn id="48" dur="500"/>
                                        <p:tgtEl>
                                          <p:spTgt spid="66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p:bldP spid="66573" grpId="0"/>
      <p:bldP spid="66574" grpId="0"/>
      <p:bldP spid="66578" grpId="0"/>
      <p:bldP spid="66580" grpId="0"/>
      <p:bldP spid="66582" grpId="0"/>
      <p:bldP spid="665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a:bodyPr>
          <a:lstStyle/>
          <a:p>
            <a:r>
              <a:rPr lang="en-US" sz="3200" b="1">
                <a:latin typeface="Arial" pitchFamily="34" charset="0"/>
              </a:rPr>
              <a:t>Seven Guiding Principles for the Arts</a:t>
            </a:r>
          </a:p>
        </p:txBody>
      </p:sp>
      <p:sp>
        <p:nvSpPr>
          <p:cNvPr id="3" name="Content Placeholder 2"/>
          <p:cNvSpPr>
            <a:spLocks noGrp="1"/>
          </p:cNvSpPr>
          <p:nvPr>
            <p:ph idx="4294967295"/>
          </p:nvPr>
        </p:nvSpPr>
        <p:spPr>
          <a:xfrm>
            <a:off x="268288" y="1119188"/>
            <a:ext cx="8607425" cy="5532437"/>
          </a:xfrm>
        </p:spPr>
        <p:txBody>
          <a:bodyPr>
            <a:normAutofit lnSpcReduction="10000"/>
          </a:bodyPr>
          <a:lstStyle/>
          <a:p>
            <a:pPr marL="0" indent="0">
              <a:lnSpc>
                <a:spcPct val="80000"/>
              </a:lnSpc>
              <a:buFont typeface="Wingdings" pitchFamily="2" charset="2"/>
              <a:buNone/>
            </a:pPr>
            <a:endParaRPr lang="en-US" sz="1700"/>
          </a:p>
          <a:p>
            <a:pPr marL="0" indent="0">
              <a:lnSpc>
                <a:spcPct val="80000"/>
              </a:lnSpc>
            </a:pPr>
            <a:r>
              <a:rPr lang="en-US" sz="1700"/>
              <a:t>Studying works of art as training in close observation across the arts and preparing students to create and perform in the arts</a:t>
            </a:r>
          </a:p>
          <a:p>
            <a:pPr marL="0" indent="0">
              <a:lnSpc>
                <a:spcPct val="80000"/>
              </a:lnSpc>
            </a:pPr>
            <a:endParaRPr lang="en-US" sz="1700"/>
          </a:p>
          <a:p>
            <a:pPr marL="0" indent="0">
              <a:lnSpc>
                <a:spcPct val="80000"/>
              </a:lnSpc>
            </a:pPr>
            <a:r>
              <a:rPr lang="en-US" sz="1700"/>
              <a:t>Engaging in a deep study of works of art across arts disciplines and preparing students to develop arts literacy and develop their own art</a:t>
            </a:r>
          </a:p>
          <a:p>
            <a:pPr marL="0" indent="0">
              <a:lnSpc>
                <a:spcPct val="80000"/>
              </a:lnSpc>
            </a:pPr>
            <a:endParaRPr lang="en-US" sz="1700"/>
          </a:p>
          <a:p>
            <a:pPr marL="0" indent="0">
              <a:lnSpc>
                <a:spcPct val="80000"/>
              </a:lnSpc>
            </a:pPr>
            <a:r>
              <a:rPr lang="en-US" sz="1700"/>
              <a:t>Studying the social, political, cultural and economic contexts of works of art while maintaining an in depth focus on each work, allowing students to gain a deeper understanding of the works of art, including their connections with other areas of knowledge and in the evolution of the art disciplines</a:t>
            </a:r>
          </a:p>
          <a:p>
            <a:pPr marL="0" indent="0">
              <a:lnSpc>
                <a:spcPct val="80000"/>
              </a:lnSpc>
            </a:pPr>
            <a:endParaRPr lang="en-US" sz="1700"/>
          </a:p>
          <a:p>
            <a:pPr marL="0" indent="0">
              <a:lnSpc>
                <a:spcPct val="80000"/>
              </a:lnSpc>
            </a:pPr>
            <a:r>
              <a:rPr lang="en-US" sz="1700"/>
              <a:t>Integrating the appropriate USNY cultural institutions to promote a rich study of the arts</a:t>
            </a:r>
          </a:p>
          <a:p>
            <a:pPr marL="0" indent="0">
              <a:lnSpc>
                <a:spcPct val="80000"/>
              </a:lnSpc>
            </a:pPr>
            <a:endParaRPr lang="en-US" sz="1700"/>
          </a:p>
          <a:p>
            <a:pPr marL="0" indent="0">
              <a:lnSpc>
                <a:spcPct val="80000"/>
              </a:lnSpc>
            </a:pPr>
            <a:r>
              <a:rPr lang="en-US" sz="1700"/>
              <a:t>Providing an explicit learning progression in the arts disciplines along the pre-K – Grade 12 continuum that is developmentally appropriate</a:t>
            </a:r>
          </a:p>
          <a:p>
            <a:pPr marL="0" indent="0">
              <a:lnSpc>
                <a:spcPct val="80000"/>
              </a:lnSpc>
            </a:pPr>
            <a:endParaRPr lang="en-US" sz="1700"/>
          </a:p>
          <a:p>
            <a:pPr marL="0" indent="0">
              <a:lnSpc>
                <a:spcPct val="80000"/>
              </a:lnSpc>
            </a:pPr>
            <a:r>
              <a:rPr lang="en-US" sz="1700"/>
              <a:t>Studying the arts associated careers, including the choices artists make as they design solutions and how aesthetics influence choices consumers make</a:t>
            </a:r>
          </a:p>
          <a:p>
            <a:pPr marL="0" indent="0">
              <a:lnSpc>
                <a:spcPct val="80000"/>
              </a:lnSpc>
            </a:pPr>
            <a:endParaRPr lang="en-US" sz="1700"/>
          </a:p>
          <a:p>
            <a:pPr marL="0" indent="0">
              <a:lnSpc>
                <a:spcPct val="80000"/>
              </a:lnSpc>
            </a:pPr>
            <a:r>
              <a:rPr lang="en-US" sz="1700"/>
              <a:t>Developing a lifelong curiosity about the arts, and understanding that art transcends time</a:t>
            </a:r>
          </a:p>
          <a:p>
            <a:pPr marL="0" indent="0">
              <a:lnSpc>
                <a:spcPct val="80000"/>
              </a:lnSpc>
              <a:buFont typeface="Wingdings" pitchFamily="2" charset="2"/>
              <a:buNone/>
            </a:pPr>
            <a:r>
              <a:rPr lang="en-US" sz="1700"/>
              <a:t> </a:t>
            </a:r>
          </a:p>
          <a:p>
            <a:pPr marL="0" indent="0">
              <a:lnSpc>
                <a:spcPct val="80000"/>
              </a:lnSpc>
              <a:buFont typeface="Wingdings" pitchFamily="2" charset="2"/>
              <a:buNone/>
            </a:pPr>
            <a:r>
              <a:rPr lang="en-US" sz="1700"/>
              <a:t> </a:t>
            </a:r>
          </a:p>
          <a:p>
            <a:pPr marL="0" indent="0">
              <a:lnSpc>
                <a:spcPct val="80000"/>
              </a:lnSpc>
              <a:buFont typeface="Wingdings" pitchFamily="2" charset="2"/>
              <a:buNone/>
            </a:pPr>
            <a:r>
              <a:rPr lang="en-US" sz="1700"/>
              <a:t> </a:t>
            </a:r>
          </a:p>
          <a:p>
            <a:pPr marL="0" indent="0" algn="ctr">
              <a:lnSpc>
                <a:spcPct val="80000"/>
              </a:lnSpc>
            </a:pPr>
            <a:r>
              <a:rPr lang="en-US" sz="1000"/>
              <a:t>http://engageny.org/resource/common-core-standards-and-the-arts/?au=teachers</a:t>
            </a:r>
          </a:p>
          <a:p>
            <a:pPr marL="0" indent="0">
              <a:lnSpc>
                <a:spcPct val="80000"/>
              </a:lnSpc>
            </a:pPr>
            <a:endParaRPr lang="en-US" sz="1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17513" y="290513"/>
            <a:ext cx="7927975" cy="6772275"/>
          </a:xfrm>
          <a:prstGeom prst="rect">
            <a:avLst/>
          </a:prstGeom>
          <a:noFill/>
          <a:ln w="9525">
            <a:noFill/>
            <a:miter lim="800000"/>
            <a:headEnd/>
            <a:tailEnd/>
          </a:ln>
        </p:spPr>
        <p:txBody>
          <a:bodyPr>
            <a:spAutoFit/>
          </a:bodyPr>
          <a:lstStyle/>
          <a:p>
            <a:r>
              <a:rPr lang="en-US" sz="2800" b="1"/>
              <a:t>Learning in the Arts… </a:t>
            </a:r>
          </a:p>
          <a:p>
            <a:endParaRPr lang="en-US" sz="2800"/>
          </a:p>
          <a:p>
            <a:r>
              <a:rPr lang="en-US" sz="2800"/>
              <a:t>Exemplifies </a:t>
            </a:r>
            <a:r>
              <a:rPr lang="en-US" sz="2800" b="1"/>
              <a:t>21</a:t>
            </a:r>
            <a:r>
              <a:rPr lang="en-US" sz="2800" b="1" baseline="30000"/>
              <a:t>st</a:t>
            </a:r>
            <a:r>
              <a:rPr lang="en-US" sz="2800" b="1"/>
              <a:t> Century Skills</a:t>
            </a:r>
          </a:p>
          <a:p>
            <a:r>
              <a:rPr lang="en-US" sz="2800"/>
              <a:t>	Creativity</a:t>
            </a:r>
          </a:p>
          <a:p>
            <a:r>
              <a:rPr lang="en-US" sz="2800"/>
              <a:t>	Collaboration</a:t>
            </a:r>
          </a:p>
          <a:p>
            <a:r>
              <a:rPr lang="en-US" sz="2800"/>
              <a:t>	Communication</a:t>
            </a:r>
          </a:p>
          <a:p>
            <a:r>
              <a:rPr lang="en-US" sz="2800"/>
              <a:t>	Critical Thinking/Problem Solving</a:t>
            </a:r>
          </a:p>
          <a:p>
            <a:endParaRPr lang="en-US" sz="2800"/>
          </a:p>
          <a:p>
            <a:pPr lvl="1"/>
            <a:r>
              <a:rPr lang="en-US" sz="2800"/>
              <a:t>Are an entry point for at-risk and ELL students, as well as engage multiple intelligences.</a:t>
            </a:r>
          </a:p>
          <a:p>
            <a:endParaRPr lang="en-US" sz="2800"/>
          </a:p>
          <a:p>
            <a:pPr lvl="1"/>
            <a:r>
              <a:rPr lang="en-US" sz="2800"/>
              <a:t>Sit as a pivot for transferability of skills and processes</a:t>
            </a:r>
          </a:p>
          <a:p>
            <a:pPr lvl="1"/>
            <a:r>
              <a:rPr lang="en-US" sz="2800">
                <a:hlinkClick r:id="rId2"/>
              </a:rPr>
              <a:t>www.p21.org</a:t>
            </a:r>
            <a:endParaRPr lang="en-US" sz="2800"/>
          </a:p>
          <a:p>
            <a:pPr lvl="1"/>
            <a:endParaRPr lang="en-US" sz="2800"/>
          </a:p>
          <a:p>
            <a:endParaRPr lang="en-US"/>
          </a:p>
        </p:txBody>
      </p:sp>
      <p:pic>
        <p:nvPicPr>
          <p:cNvPr id="5125" name="Picture 5" descr="p21_rainbow_id254"/>
          <p:cNvPicPr>
            <a:picLocks noChangeAspect="1" noChangeArrowheads="1"/>
          </p:cNvPicPr>
          <p:nvPr/>
        </p:nvPicPr>
        <p:blipFill>
          <a:blip r:embed="rId3" cstate="print"/>
          <a:srcRect/>
          <a:stretch>
            <a:fillRect/>
          </a:stretch>
        </p:blipFill>
        <p:spPr bwMode="auto">
          <a:xfrm>
            <a:off x="5611813" y="290513"/>
            <a:ext cx="3354387" cy="2470150"/>
          </a:xfrm>
          <a:prstGeom prst="rect">
            <a:avLst/>
          </a:prstGeom>
          <a:noFill/>
        </p:spPr>
      </p:pic>
      <p:sp>
        <p:nvSpPr>
          <p:cNvPr id="5126" name="Rectangle 6"/>
          <p:cNvSpPr>
            <a:spLocks noChangeArrowheads="1"/>
          </p:cNvSpPr>
          <p:nvPr/>
        </p:nvSpPr>
        <p:spPr bwMode="auto">
          <a:xfrm>
            <a:off x="1712913" y="3246438"/>
            <a:ext cx="5718175" cy="366712"/>
          </a:xfrm>
          <a:prstGeom prst="rect">
            <a:avLst/>
          </a:prstGeom>
          <a:noFill/>
          <a:ln w="9525">
            <a:noFill/>
            <a:miter lim="800000"/>
            <a:headEnd/>
            <a:tailEnd/>
          </a:ln>
          <a:effectLst/>
        </p:spPr>
        <p:txBody>
          <a:bodyPr wrap="none">
            <a:spAutoFit/>
          </a:bodyPr>
          <a:lstStyle/>
          <a:p>
            <a:pPr defTabSz="914400"/>
            <a:r>
              <a:rPr lang="en-US"/>
              <a:t>http://engageny.org/resource/student-learning-objectives/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b="1">
                <a:latin typeface="Arial" pitchFamily="34" charset="0"/>
              </a:rPr>
              <a:t>Let’s Read the Standards</a:t>
            </a:r>
          </a:p>
        </p:txBody>
      </p:sp>
      <p:sp>
        <p:nvSpPr>
          <p:cNvPr id="122883" name="Rectangle 3"/>
          <p:cNvSpPr>
            <a:spLocks noGrp="1" noChangeArrowheads="1"/>
          </p:cNvSpPr>
          <p:nvPr>
            <p:ph type="body" idx="1"/>
          </p:nvPr>
        </p:nvSpPr>
        <p:spPr/>
        <p:txBody>
          <a:bodyPr/>
          <a:lstStyle/>
          <a:p>
            <a:r>
              <a:rPr lang="en-US" b="1"/>
              <a:t>Read the 10-10-6-6 ELA &amp; Literacy Anchor Standards.  </a:t>
            </a:r>
          </a:p>
          <a:p>
            <a:r>
              <a:rPr lang="en-US" b="1"/>
              <a:t>In a group of alike genres, please cross out the ones which do </a:t>
            </a:r>
            <a:r>
              <a:rPr lang="en-US" b="1" u="sng"/>
              <a:t>not</a:t>
            </a:r>
            <a:r>
              <a:rPr lang="en-US" b="1"/>
              <a:t> apply to your teaching and learning.</a:t>
            </a:r>
          </a:p>
          <a:p>
            <a:r>
              <a:rPr lang="en-US" b="1"/>
              <a:t>For those you already do, please write an example</a:t>
            </a:r>
          </a:p>
          <a:p>
            <a:pPr>
              <a:buFont typeface="Wingdings" pitchFamily="2" charset="2"/>
              <a:buNone/>
            </a:pPr>
            <a:endParaRPr lang="en-US"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r>
              <a:rPr lang="en-US" b="1" dirty="0" smtClean="0">
                <a:latin typeface="Arial" pitchFamily="34" charset="0"/>
              </a:rPr>
              <a:t>CCGPS: </a:t>
            </a:r>
            <a:br>
              <a:rPr lang="en-US" b="1" dirty="0" smtClean="0">
                <a:latin typeface="Arial" pitchFamily="34" charset="0"/>
              </a:rPr>
            </a:br>
            <a:r>
              <a:rPr lang="en-US" b="1" dirty="0" smtClean="0">
                <a:latin typeface="Arial" pitchFamily="34" charset="0"/>
              </a:rPr>
              <a:t>What else should you do?</a:t>
            </a:r>
            <a:endParaRPr lang="en-US" b="1" dirty="0">
              <a:latin typeface="Arial" pitchFamily="34" charset="0"/>
            </a:endParaRPr>
          </a:p>
        </p:txBody>
      </p:sp>
      <p:sp>
        <p:nvSpPr>
          <p:cNvPr id="121859" name="Rectangle 3"/>
          <p:cNvSpPr>
            <a:spLocks noGrp="1" noChangeArrowheads="1"/>
          </p:cNvSpPr>
          <p:nvPr>
            <p:ph type="body" idx="1"/>
          </p:nvPr>
        </p:nvSpPr>
        <p:spPr/>
        <p:txBody>
          <a:bodyPr/>
          <a:lstStyle/>
          <a:p>
            <a:r>
              <a:rPr lang="en-US" b="1" dirty="0"/>
              <a:t>Who knows you are doing this? </a:t>
            </a:r>
          </a:p>
          <a:p>
            <a:r>
              <a:rPr lang="en-US" b="1" dirty="0"/>
              <a:t>Principal, </a:t>
            </a:r>
            <a:r>
              <a:rPr lang="en-US" b="1" dirty="0" err="1"/>
              <a:t>Asst</a:t>
            </a:r>
            <a:r>
              <a:rPr lang="en-US" b="1" dirty="0"/>
              <a:t> Superintendent for Curriculum and Instruction, School Board?  </a:t>
            </a:r>
          </a:p>
          <a:p>
            <a:r>
              <a:rPr lang="en-US" b="1" dirty="0"/>
              <a:t>ADVOCACY </a:t>
            </a:r>
          </a:p>
          <a:p>
            <a:r>
              <a:rPr lang="en-US" b="1" dirty="0"/>
              <a:t>Questions/prompts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b="1">
                <a:latin typeface="Arial" pitchFamily="34" charset="0"/>
              </a:rPr>
              <a:t>Shift #4: Text-based Answers</a:t>
            </a:r>
            <a:r>
              <a:rPr lang="en-US"/>
              <a:t> </a:t>
            </a:r>
          </a:p>
        </p:txBody>
      </p:sp>
      <p:sp>
        <p:nvSpPr>
          <p:cNvPr id="114691" name="Rectangle 3"/>
          <p:cNvSpPr>
            <a:spLocks noGrp="1" noChangeArrowheads="1"/>
          </p:cNvSpPr>
          <p:nvPr>
            <p:ph type="body" idx="1"/>
          </p:nvPr>
        </p:nvSpPr>
        <p:spPr/>
        <p:txBody>
          <a:bodyPr/>
          <a:lstStyle/>
          <a:p>
            <a:pPr>
              <a:lnSpc>
                <a:spcPct val="90000"/>
              </a:lnSpc>
            </a:pPr>
            <a:r>
              <a:rPr lang="en-US" dirty="0"/>
              <a:t>Students have rich and rigorous </a:t>
            </a:r>
            <a:r>
              <a:rPr lang="en-US" b="1" u="sng" dirty="0">
                <a:solidFill>
                  <a:srgbClr val="FF0000"/>
                </a:solidFill>
              </a:rPr>
              <a:t>conversations</a:t>
            </a:r>
            <a:r>
              <a:rPr lang="en-US" dirty="0"/>
              <a:t> which are dependent on a common text.</a:t>
            </a:r>
          </a:p>
          <a:p>
            <a:pPr>
              <a:lnSpc>
                <a:spcPct val="90000"/>
              </a:lnSpc>
            </a:pPr>
            <a:r>
              <a:rPr lang="en-US" dirty="0"/>
              <a:t>Teachers insist that classroom experiences stay deeply connected to the text on the page.  </a:t>
            </a:r>
          </a:p>
          <a:p>
            <a:pPr>
              <a:lnSpc>
                <a:spcPct val="90000"/>
              </a:lnSpc>
            </a:pPr>
            <a:r>
              <a:rPr lang="en-US" dirty="0"/>
              <a:t>Students develop </a:t>
            </a:r>
            <a:r>
              <a:rPr lang="en-US" b="1" u="sng" dirty="0">
                <a:solidFill>
                  <a:srgbClr val="FF0000"/>
                </a:solidFill>
              </a:rPr>
              <a:t>habits for making evidentiary arguments </a:t>
            </a:r>
            <a:r>
              <a:rPr lang="en-US" dirty="0"/>
              <a:t>both in conversation, as well as in writing to assess comprehension of a text.</a:t>
            </a:r>
          </a:p>
        </p:txBody>
      </p:sp>
    </p:spTree>
    <p:extLst>
      <p:ext uri="{BB962C8B-B14F-4D97-AF65-F5344CB8AC3E}">
        <p14:creationId xmlns:p14="http://schemas.microsoft.com/office/powerpoint/2010/main" val="1020276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b="1">
                <a:latin typeface="Arial" pitchFamily="34" charset="0"/>
              </a:rPr>
              <a:t>Shift #5: Writing from Sources</a:t>
            </a:r>
          </a:p>
        </p:txBody>
      </p:sp>
      <p:sp>
        <p:nvSpPr>
          <p:cNvPr id="115715" name="Rectangle 3"/>
          <p:cNvSpPr>
            <a:spLocks noGrp="1" noChangeArrowheads="1"/>
          </p:cNvSpPr>
          <p:nvPr>
            <p:ph type="body" idx="1"/>
          </p:nvPr>
        </p:nvSpPr>
        <p:spPr/>
        <p:txBody>
          <a:bodyPr>
            <a:normAutofit lnSpcReduction="10000"/>
          </a:bodyPr>
          <a:lstStyle/>
          <a:p>
            <a:r>
              <a:rPr lang="en-US" dirty="0"/>
              <a:t>Writing needs to emphasize </a:t>
            </a:r>
            <a:r>
              <a:rPr lang="en-US" dirty="0">
                <a:solidFill>
                  <a:srgbClr val="FF0000"/>
                </a:solidFill>
              </a:rPr>
              <a:t>use of evidence to inform or make an argument </a:t>
            </a:r>
            <a:r>
              <a:rPr lang="en-US" dirty="0"/>
              <a:t>rather than the personal narrative and other de-contextualized prompts.  </a:t>
            </a:r>
          </a:p>
          <a:p>
            <a:r>
              <a:rPr lang="en-US" dirty="0"/>
              <a:t>While the narrative still has an important role, students develop skills through written arguments that </a:t>
            </a:r>
            <a:r>
              <a:rPr lang="en-US" dirty="0">
                <a:solidFill>
                  <a:srgbClr val="FF0000"/>
                </a:solidFill>
              </a:rPr>
              <a:t>respond to the ideas, events, facts, and arguments </a:t>
            </a:r>
            <a:r>
              <a:rPr lang="en-US" dirty="0"/>
              <a:t>presented in the texts they read.</a:t>
            </a:r>
          </a:p>
        </p:txBody>
      </p:sp>
    </p:spTree>
    <p:extLst>
      <p:ext uri="{BB962C8B-B14F-4D97-AF65-F5344CB8AC3E}">
        <p14:creationId xmlns:p14="http://schemas.microsoft.com/office/powerpoint/2010/main" val="3484043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VTS Pre/Post Writing Assessments</a:t>
            </a:r>
            <a:endParaRPr lang="en-US" dirty="0"/>
          </a:p>
        </p:txBody>
      </p:sp>
      <p:sp>
        <p:nvSpPr>
          <p:cNvPr id="4" name="Text Placeholder 3"/>
          <p:cNvSpPr>
            <a:spLocks noGrp="1"/>
          </p:cNvSpPr>
          <p:nvPr>
            <p:ph type="body" sz="half" idx="2"/>
          </p:nvPr>
        </p:nvSpPr>
        <p:spPr/>
        <p:txBody>
          <a:bodyPr/>
          <a:lstStyle/>
          <a:p>
            <a:r>
              <a:rPr lang="en-US" dirty="0" smtClean="0"/>
              <a:t>All Pre Tests Should Now Be Complete</a:t>
            </a:r>
          </a:p>
          <a:p>
            <a:r>
              <a:rPr lang="en-US" dirty="0" smtClean="0"/>
              <a:t>Pre/Post Test Due Date: </a:t>
            </a:r>
          </a:p>
          <a:p>
            <a:r>
              <a:rPr lang="en-US" dirty="0" smtClean="0"/>
              <a:t>May 13</a:t>
            </a:r>
            <a:r>
              <a:rPr lang="en-US" baseline="30000" dirty="0" smtClean="0"/>
              <a:t>th</a:t>
            </a:r>
            <a:r>
              <a:rPr lang="en-US" dirty="0" smtClean="0"/>
              <a:t>, 2011</a:t>
            </a:r>
          </a:p>
          <a:p>
            <a:endParaRPr lang="en-US" dirty="0"/>
          </a:p>
          <a:p>
            <a:r>
              <a:rPr lang="en-US" dirty="0" smtClean="0"/>
              <a:t>Pre-Test on TOP</a:t>
            </a:r>
          </a:p>
          <a:p>
            <a:r>
              <a:rPr lang="en-US" dirty="0" smtClean="0"/>
              <a:t>Post-Test on BOTTOM</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800" dirty="0" smtClean="0"/>
              <a:t>MTS pilot this spring (PD opportunity)</a:t>
            </a:r>
            <a:endParaRPr lang="en-US" sz="1800" dirty="0"/>
          </a:p>
        </p:txBody>
      </p:sp>
      <p:pic>
        <p:nvPicPr>
          <p:cNvPr id="2050" name="Picture 2" descr="C:\Users\Raymond Veon\Documents\Fed PD Art Ed Grant\Assessing Student Learning in the Arts\Ninth Grade VTS Pre Post Writing Assess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
            <a:ext cx="4535752" cy="586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27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519113" y="639763"/>
            <a:ext cx="8464550" cy="641350"/>
          </a:xfrm>
          <a:prstGeom prst="rect">
            <a:avLst/>
          </a:prstGeom>
          <a:noFill/>
          <a:ln w="9525">
            <a:noFill/>
            <a:miter lim="800000"/>
            <a:headEnd/>
            <a:tailEnd/>
          </a:ln>
          <a:effectLst/>
        </p:spPr>
        <p:txBody>
          <a:bodyPr wrap="none">
            <a:spAutoFit/>
          </a:bodyPr>
          <a:lstStyle/>
          <a:p>
            <a:r>
              <a:rPr lang="en-US" b="1">
                <a:latin typeface="Arial" pitchFamily="34" charset="0"/>
              </a:rPr>
              <a:t>The goal of the Common Core is to make every American student eventually</a:t>
            </a:r>
          </a:p>
          <a:p>
            <a:r>
              <a:rPr lang="en-US" b="1">
                <a:latin typeface="Arial" pitchFamily="34" charset="0"/>
              </a:rPr>
              <a:t> become CCR. The term CCR stands for: </a:t>
            </a:r>
          </a:p>
        </p:txBody>
      </p:sp>
      <p:sp>
        <p:nvSpPr>
          <p:cNvPr id="98307" name="Rectangle 3"/>
          <p:cNvSpPr>
            <a:spLocks noChangeArrowheads="1"/>
          </p:cNvSpPr>
          <p:nvPr/>
        </p:nvSpPr>
        <p:spPr bwMode="auto">
          <a:xfrm>
            <a:off x="971550" y="1773238"/>
            <a:ext cx="7200900" cy="4105275"/>
          </a:xfrm>
          <a:prstGeom prst="rect">
            <a:avLst/>
          </a:prstGeom>
          <a:solidFill>
            <a:srgbClr val="FFFF00"/>
          </a:solidFill>
          <a:ln w="9525">
            <a:solidFill>
              <a:schemeClr val="tx1"/>
            </a:solidFill>
            <a:miter lim="800000"/>
            <a:headEnd/>
            <a:tailEnd/>
          </a:ln>
          <a:effectLst/>
        </p:spPr>
        <p:txBody>
          <a:bodyPr wrap="none" anchor="ctr"/>
          <a:lstStyle/>
          <a:p>
            <a:pPr algn="ctr"/>
            <a:endParaRPr lang="en-US">
              <a:latin typeface="Arial" pitchFamily="34" charset="0"/>
            </a:endParaRPr>
          </a:p>
        </p:txBody>
      </p:sp>
      <p:sp>
        <p:nvSpPr>
          <p:cNvPr id="98308" name="Text Box 4"/>
          <p:cNvSpPr txBox="1">
            <a:spLocks noChangeArrowheads="1"/>
          </p:cNvSpPr>
          <p:nvPr/>
        </p:nvSpPr>
        <p:spPr bwMode="auto">
          <a:xfrm>
            <a:off x="1166813" y="2008188"/>
            <a:ext cx="3790950" cy="366712"/>
          </a:xfrm>
          <a:prstGeom prst="rect">
            <a:avLst/>
          </a:prstGeom>
          <a:noFill/>
          <a:ln w="9525">
            <a:noFill/>
            <a:miter lim="800000"/>
            <a:headEnd/>
            <a:tailEnd/>
          </a:ln>
          <a:effectLst/>
        </p:spPr>
        <p:txBody>
          <a:bodyPr wrap="none">
            <a:spAutoFit/>
          </a:bodyPr>
          <a:lstStyle/>
          <a:p>
            <a:pPr marL="342900" indent="-342900" defTabSz="914400">
              <a:buFontTx/>
              <a:buAutoNum type="alphaUcPeriod"/>
            </a:pPr>
            <a:r>
              <a:rPr lang="en-US" b="1">
                <a:latin typeface="Arial" pitchFamily="34" charset="0"/>
              </a:rPr>
              <a:t>Creedence Clearwater Revival</a:t>
            </a:r>
          </a:p>
        </p:txBody>
      </p:sp>
      <p:sp>
        <p:nvSpPr>
          <p:cNvPr id="98309" name="Text Box 5"/>
          <p:cNvSpPr txBox="1">
            <a:spLocks noChangeArrowheads="1"/>
          </p:cNvSpPr>
          <p:nvPr/>
        </p:nvSpPr>
        <p:spPr bwMode="auto">
          <a:xfrm>
            <a:off x="1258888" y="3068638"/>
            <a:ext cx="3308350" cy="366712"/>
          </a:xfrm>
          <a:prstGeom prst="rect">
            <a:avLst/>
          </a:prstGeom>
          <a:noFill/>
          <a:ln w="9525">
            <a:noFill/>
            <a:miter lim="800000"/>
            <a:headEnd/>
            <a:tailEnd/>
          </a:ln>
          <a:effectLst/>
        </p:spPr>
        <p:txBody>
          <a:bodyPr wrap="none">
            <a:spAutoFit/>
          </a:bodyPr>
          <a:lstStyle/>
          <a:p>
            <a:pPr marL="342900" indent="-342900" defTabSz="914400"/>
            <a:r>
              <a:rPr lang="en-US" b="1">
                <a:latin typeface="Arial" pitchFamily="34" charset="0"/>
              </a:rPr>
              <a:t>B. College and Career Ready</a:t>
            </a:r>
          </a:p>
        </p:txBody>
      </p:sp>
      <p:sp>
        <p:nvSpPr>
          <p:cNvPr id="98310" name="Text Box 6"/>
          <p:cNvSpPr txBox="1">
            <a:spLocks noChangeArrowheads="1"/>
          </p:cNvSpPr>
          <p:nvPr/>
        </p:nvSpPr>
        <p:spPr bwMode="auto">
          <a:xfrm>
            <a:off x="1258888" y="4005263"/>
            <a:ext cx="3727450" cy="366712"/>
          </a:xfrm>
          <a:prstGeom prst="rect">
            <a:avLst/>
          </a:prstGeom>
          <a:noFill/>
          <a:ln w="9525">
            <a:noFill/>
            <a:miter lim="800000"/>
            <a:headEnd/>
            <a:tailEnd/>
          </a:ln>
          <a:effectLst/>
        </p:spPr>
        <p:txBody>
          <a:bodyPr wrap="none">
            <a:spAutoFit/>
          </a:bodyPr>
          <a:lstStyle/>
          <a:p>
            <a:pPr marL="342900" indent="-342900" defTabSz="914400"/>
            <a:r>
              <a:rPr lang="en-US" b="1">
                <a:latin typeface="Arial" pitchFamily="34" charset="0"/>
              </a:rPr>
              <a:t>C.  Crystallized Carbon Reactors</a:t>
            </a:r>
          </a:p>
        </p:txBody>
      </p:sp>
      <p:sp>
        <p:nvSpPr>
          <p:cNvPr id="98311" name="Text Box 7"/>
          <p:cNvSpPr txBox="1">
            <a:spLocks noChangeArrowheads="1"/>
          </p:cNvSpPr>
          <p:nvPr/>
        </p:nvSpPr>
        <p:spPr bwMode="auto">
          <a:xfrm>
            <a:off x="1187450" y="5084763"/>
            <a:ext cx="4108450" cy="366712"/>
          </a:xfrm>
          <a:prstGeom prst="rect">
            <a:avLst/>
          </a:prstGeom>
          <a:noFill/>
          <a:ln w="9525">
            <a:noFill/>
            <a:miter lim="800000"/>
            <a:headEnd/>
            <a:tailEnd/>
          </a:ln>
          <a:effectLst/>
        </p:spPr>
        <p:txBody>
          <a:bodyPr wrap="none">
            <a:spAutoFit/>
          </a:bodyPr>
          <a:lstStyle/>
          <a:p>
            <a:pPr marL="342900" indent="-342900" defTabSz="914400"/>
            <a:r>
              <a:rPr lang="en-US" b="1">
                <a:latin typeface="Arial" pitchFamily="34" charset="0"/>
              </a:rPr>
              <a:t>D.   Charming  Cultural Raconteurs  </a:t>
            </a:r>
          </a:p>
        </p:txBody>
      </p:sp>
      <p:sp>
        <p:nvSpPr>
          <p:cNvPr id="98312" name="Text Box 8"/>
          <p:cNvSpPr txBox="1">
            <a:spLocks noChangeArrowheads="1"/>
          </p:cNvSpPr>
          <p:nvPr/>
        </p:nvSpPr>
        <p:spPr bwMode="auto">
          <a:xfrm>
            <a:off x="6516688" y="2924175"/>
            <a:ext cx="463550" cy="701675"/>
          </a:xfrm>
          <a:prstGeom prst="rect">
            <a:avLst/>
          </a:prstGeom>
          <a:solidFill>
            <a:schemeClr val="bg1"/>
          </a:solidFill>
          <a:ln w="9525">
            <a:noFill/>
            <a:miter lim="800000"/>
            <a:headEnd/>
            <a:tailEnd/>
          </a:ln>
          <a:effectLst/>
        </p:spPr>
        <p:txBody>
          <a:bodyPr wrap="none">
            <a:spAutoFit/>
          </a:bodyPr>
          <a:lstStyle/>
          <a:p>
            <a:r>
              <a:rPr lang="en-US" sz="40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dissolve">
                                      <p:cBhvr>
                                        <p:cTn id="7" dur="500"/>
                                        <p:tgtEl>
                                          <p:spTgt spid="983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dissolve">
                                      <p:cBhvr>
                                        <p:cTn id="12" dur="500"/>
                                        <p:tgtEl>
                                          <p:spTgt spid="9830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310"/>
                                        </p:tgtEl>
                                        <p:attrNameLst>
                                          <p:attrName>style.visibility</p:attrName>
                                        </p:attrNameLst>
                                      </p:cBhvr>
                                      <p:to>
                                        <p:strVal val="visible"/>
                                      </p:to>
                                    </p:set>
                                    <p:animEffect transition="in" filter="dissolve">
                                      <p:cBhvr>
                                        <p:cTn id="17" dur="500"/>
                                        <p:tgtEl>
                                          <p:spTgt spid="983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311"/>
                                        </p:tgtEl>
                                        <p:attrNameLst>
                                          <p:attrName>style.visibility</p:attrName>
                                        </p:attrNameLst>
                                      </p:cBhvr>
                                      <p:to>
                                        <p:strVal val="visible"/>
                                      </p:to>
                                    </p:set>
                                    <p:animEffect transition="in" filter="dissolve">
                                      <p:cBhvr>
                                        <p:cTn id="22" dur="500"/>
                                        <p:tgtEl>
                                          <p:spTgt spid="983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8312"/>
                                        </p:tgtEl>
                                        <p:attrNameLst>
                                          <p:attrName>style.visibility</p:attrName>
                                        </p:attrNameLst>
                                      </p:cBhvr>
                                      <p:to>
                                        <p:strVal val="visible"/>
                                      </p:to>
                                    </p:set>
                                    <p:animEffect transition="in" filter="dissolve">
                                      <p:cBhvr>
                                        <p:cTn id="27" dur="500"/>
                                        <p:tgtEl>
                                          <p:spTgt spid="98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09" grpId="0"/>
      <p:bldP spid="98310" grpId="0"/>
      <p:bldP spid="98311" grpId="0"/>
      <p:bldP spid="983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p:txBody>
          <a:bodyPr/>
          <a:lstStyle/>
          <a:p>
            <a:r>
              <a:rPr lang="en-US"/>
              <a:t>Visual Thinking Strategies</a:t>
            </a:r>
          </a:p>
        </p:txBody>
      </p:sp>
      <p:sp>
        <p:nvSpPr>
          <p:cNvPr id="5134" name="Rectangle 14"/>
          <p:cNvSpPr>
            <a:spLocks noGrp="1" noChangeArrowheads="1"/>
          </p:cNvSpPr>
          <p:nvPr>
            <p:ph idx="1"/>
          </p:nvPr>
        </p:nvSpPr>
        <p:spPr/>
        <p:txBody>
          <a:bodyPr/>
          <a:lstStyle/>
          <a:p>
            <a:r>
              <a:rPr lang="en-US" dirty="0"/>
              <a:t>Take a minute to look at this picture.</a:t>
            </a:r>
          </a:p>
          <a:p>
            <a:r>
              <a:rPr lang="en-US" dirty="0"/>
              <a:t>What is going on in this picture?</a:t>
            </a:r>
          </a:p>
          <a:p>
            <a:r>
              <a:rPr lang="en-US" dirty="0"/>
              <a:t>What do you SEE that makes you say that?</a:t>
            </a:r>
          </a:p>
          <a:p>
            <a:r>
              <a:rPr lang="en-US" dirty="0"/>
              <a:t>What more can we find.</a:t>
            </a:r>
          </a:p>
          <a:p>
            <a:r>
              <a:rPr lang="en-US" dirty="0"/>
              <a:t>Paraphrase! Point! Link</a:t>
            </a:r>
            <a:r>
              <a:rPr lang="en-US" dirty="0" smtClean="0"/>
              <a:t>!</a:t>
            </a:r>
          </a:p>
          <a:p>
            <a:pPr lvl="1"/>
            <a:r>
              <a:rPr lang="en-US" dirty="0" smtClean="0"/>
              <a:t>Teaches teachers how to lead inquiry-based lessons</a:t>
            </a:r>
            <a:endParaRPr lang="en-US" dirty="0"/>
          </a:p>
        </p:txBody>
      </p:sp>
      <p:grpSp>
        <p:nvGrpSpPr>
          <p:cNvPr id="5136" name="Group 16"/>
          <p:cNvGrpSpPr>
            <a:grpSpLocks/>
          </p:cNvGrpSpPr>
          <p:nvPr/>
        </p:nvGrpSpPr>
        <p:grpSpPr bwMode="auto">
          <a:xfrm>
            <a:off x="7467600" y="5791200"/>
            <a:ext cx="1524000" cy="854075"/>
            <a:chOff x="3360" y="3408"/>
            <a:chExt cx="960" cy="538"/>
          </a:xfrm>
        </p:grpSpPr>
        <p:sp>
          <p:nvSpPr>
            <p:cNvPr id="5137" name="Oval 17"/>
            <p:cNvSpPr>
              <a:spLocks noChangeArrowheads="1"/>
            </p:cNvSpPr>
            <p:nvPr/>
          </p:nvSpPr>
          <p:spPr bwMode="auto">
            <a:xfrm>
              <a:off x="3696" y="3408"/>
              <a:ext cx="624" cy="5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white"/>
                </a:solidFill>
              </a:endParaRPr>
            </a:p>
          </p:txBody>
        </p:sp>
        <p:pic>
          <p:nvPicPr>
            <p:cNvPr id="5138" name="Picture 18"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912" cy="4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7852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aymond Veon\Documents\Fed PD Art Ed Grant\VTS and Images for VTS\Grades 4 to 5 Year 2\Yr2_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 y="609599"/>
            <a:ext cx="8256588" cy="562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233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Visual Thinking Strategies</a:t>
            </a:r>
          </a:p>
        </p:txBody>
      </p:sp>
      <p:sp>
        <p:nvSpPr>
          <p:cNvPr id="8195" name="Rectangle 3"/>
          <p:cNvSpPr>
            <a:spLocks noGrp="1" noChangeArrowheads="1"/>
          </p:cNvSpPr>
          <p:nvPr>
            <p:ph idx="1"/>
          </p:nvPr>
        </p:nvSpPr>
        <p:spPr/>
        <p:txBody>
          <a:bodyPr>
            <a:normAutofit fontScale="92500" lnSpcReduction="10000"/>
          </a:bodyPr>
          <a:lstStyle/>
          <a:p>
            <a:pPr>
              <a:lnSpc>
                <a:spcPct val="90000"/>
              </a:lnSpc>
            </a:pPr>
            <a:r>
              <a:rPr lang="en-US" sz="2400"/>
              <a:t>Ten lessons per year (Two 15 minute VTS sessions=1 lesson)</a:t>
            </a:r>
          </a:p>
          <a:p>
            <a:pPr>
              <a:lnSpc>
                <a:spcPct val="90000"/>
              </a:lnSpc>
            </a:pPr>
            <a:r>
              <a:rPr lang="en-US" sz="2400"/>
              <a:t>Increases writing skills</a:t>
            </a:r>
          </a:p>
          <a:p>
            <a:pPr>
              <a:lnSpc>
                <a:spcPct val="90000"/>
              </a:lnSpc>
            </a:pPr>
            <a:r>
              <a:rPr lang="en-US" sz="2400"/>
              <a:t>Over three years, raises reading/LA and math scores (12% and 16%, Grades 3-5 in Miami-Dade County)</a:t>
            </a:r>
          </a:p>
          <a:p>
            <a:pPr>
              <a:lnSpc>
                <a:spcPct val="90000"/>
              </a:lnSpc>
            </a:pPr>
            <a:r>
              <a:rPr lang="en-US" sz="2400"/>
              <a:t>Create confidence in student’s ability to comprehend complexity</a:t>
            </a:r>
          </a:p>
          <a:p>
            <a:pPr>
              <a:lnSpc>
                <a:spcPct val="90000"/>
              </a:lnSpc>
            </a:pPr>
            <a:r>
              <a:rPr lang="en-US" sz="2400"/>
              <a:t>Foster a desire to learn and take risks</a:t>
            </a:r>
          </a:p>
          <a:p>
            <a:pPr>
              <a:lnSpc>
                <a:spcPct val="90000"/>
              </a:lnSpc>
            </a:pPr>
            <a:r>
              <a:rPr lang="en-US" sz="2400"/>
              <a:t>Encourage students to value their own ideas while listening and building on the ideas of others</a:t>
            </a:r>
          </a:p>
        </p:txBody>
      </p:sp>
      <p:grpSp>
        <p:nvGrpSpPr>
          <p:cNvPr id="8197" name="Group 5"/>
          <p:cNvGrpSpPr>
            <a:grpSpLocks/>
          </p:cNvGrpSpPr>
          <p:nvPr/>
        </p:nvGrpSpPr>
        <p:grpSpPr bwMode="auto">
          <a:xfrm>
            <a:off x="7467600" y="5791200"/>
            <a:ext cx="1524000" cy="854075"/>
            <a:chOff x="3360" y="3408"/>
            <a:chExt cx="960" cy="538"/>
          </a:xfrm>
        </p:grpSpPr>
        <p:sp>
          <p:nvSpPr>
            <p:cNvPr id="8198" name="Oval 6"/>
            <p:cNvSpPr>
              <a:spLocks noChangeArrowheads="1"/>
            </p:cNvSpPr>
            <p:nvPr/>
          </p:nvSpPr>
          <p:spPr bwMode="auto">
            <a:xfrm>
              <a:off x="3696" y="3408"/>
              <a:ext cx="624" cy="5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white"/>
                </a:solidFill>
              </a:endParaRPr>
            </a:p>
          </p:txBody>
        </p:sp>
        <p:pic>
          <p:nvPicPr>
            <p:cNvPr id="8199" name="Picture 7"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912" cy="4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0425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Visual Thinking Strategies</a:t>
            </a:r>
          </a:p>
        </p:txBody>
      </p:sp>
      <p:sp>
        <p:nvSpPr>
          <p:cNvPr id="13315" name="Rectangle 3"/>
          <p:cNvSpPr>
            <a:spLocks noGrp="1" noChangeArrowheads="1"/>
          </p:cNvSpPr>
          <p:nvPr>
            <p:ph idx="1"/>
          </p:nvPr>
        </p:nvSpPr>
        <p:spPr/>
        <p:txBody>
          <a:bodyPr>
            <a:normAutofit fontScale="92500" lnSpcReduction="10000"/>
          </a:bodyPr>
          <a:lstStyle/>
          <a:p>
            <a:r>
              <a:rPr lang="en-US" sz="2800"/>
              <a:t>In order to write well, we must speak well—too little time is spent with students in conversation to allow speaking skills to develop</a:t>
            </a:r>
          </a:p>
          <a:p>
            <a:r>
              <a:rPr lang="en-US" sz="2800"/>
              <a:t>By paraphrasing, teachers build grammar, syntax, and vocabulary</a:t>
            </a:r>
          </a:p>
          <a:p>
            <a:r>
              <a:rPr lang="en-US" sz="2800"/>
              <a:t>Teaches how to make observations, draw inferences, and justify statements by citing evidence…skills useful in what other subject?</a:t>
            </a:r>
          </a:p>
        </p:txBody>
      </p:sp>
      <p:grpSp>
        <p:nvGrpSpPr>
          <p:cNvPr id="13318" name="Group 6"/>
          <p:cNvGrpSpPr>
            <a:grpSpLocks/>
          </p:cNvGrpSpPr>
          <p:nvPr/>
        </p:nvGrpSpPr>
        <p:grpSpPr bwMode="auto">
          <a:xfrm>
            <a:off x="7467600" y="5791200"/>
            <a:ext cx="1524000" cy="854075"/>
            <a:chOff x="3360" y="3408"/>
            <a:chExt cx="960" cy="538"/>
          </a:xfrm>
        </p:grpSpPr>
        <p:sp>
          <p:nvSpPr>
            <p:cNvPr id="13319" name="Oval 7"/>
            <p:cNvSpPr>
              <a:spLocks noChangeArrowheads="1"/>
            </p:cNvSpPr>
            <p:nvPr/>
          </p:nvSpPr>
          <p:spPr bwMode="auto">
            <a:xfrm>
              <a:off x="3696" y="3408"/>
              <a:ext cx="624" cy="5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white"/>
                </a:solidFill>
              </a:endParaRPr>
            </a:p>
          </p:txBody>
        </p:sp>
        <p:pic>
          <p:nvPicPr>
            <p:cNvPr id="13320" name="Picture 8"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912" cy="4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1774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in Music</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Music Thinking Strategies</a:t>
            </a:r>
            <a:endParaRPr lang="en-US" sz="3200" dirty="0"/>
          </a:p>
        </p:txBody>
      </p:sp>
    </p:spTree>
    <p:extLst>
      <p:ext uri="{BB962C8B-B14F-4D97-AF65-F5344CB8AC3E}">
        <p14:creationId xmlns:p14="http://schemas.microsoft.com/office/powerpoint/2010/main" val="1423504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2800" dirty="0" smtClean="0"/>
              <a:t>New District-Wide Unit and Lesson Plan Template</a:t>
            </a:r>
            <a:br>
              <a:rPr lang="en-US" sz="2800" dirty="0" smtClean="0"/>
            </a:br>
            <a:r>
              <a:rPr lang="en-US" sz="2400" dirty="0" smtClean="0"/>
              <a:t>Develop in </a:t>
            </a:r>
            <a:r>
              <a:rPr lang="en-US" sz="2400" dirty="0" err="1" smtClean="0"/>
              <a:t>ArtsAPS</a:t>
            </a:r>
            <a:r>
              <a:rPr lang="en-US" sz="2400" dirty="0" smtClean="0"/>
              <a:t> Workshops to Share Online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280755439"/>
              </p:ext>
            </p:extLst>
          </p:nvPr>
        </p:nvGraphicFramePr>
        <p:xfrm>
          <a:off x="533400" y="1478280"/>
          <a:ext cx="8229600" cy="4968240"/>
        </p:xfrm>
        <a:graphic>
          <a:graphicData uri="http://schemas.openxmlformats.org/drawingml/2006/table">
            <a:tbl>
              <a:tblPr firstRow="1" firstCol="1" bandRow="1"/>
              <a:tblGrid>
                <a:gridCol w="2070430"/>
                <a:gridCol w="6159170"/>
              </a:tblGrid>
              <a:tr h="312814">
                <a:tc gridSpan="2">
                  <a:txBody>
                    <a:bodyPr/>
                    <a:lstStyle/>
                    <a:p>
                      <a:pPr marL="0" marR="0" algn="ctr">
                        <a:spcBef>
                          <a:spcPts val="0"/>
                        </a:spcBef>
                        <a:spcAft>
                          <a:spcPts val="0"/>
                        </a:spcAft>
                      </a:pPr>
                      <a:r>
                        <a:rPr lang="en-US" sz="1200" b="1" dirty="0">
                          <a:effectLst/>
                          <a:latin typeface="Calibri"/>
                          <a:ea typeface="Calibri"/>
                          <a:cs typeface="Calibri"/>
                        </a:rPr>
                        <a:t>UNIT PLAN</a:t>
                      </a:r>
                      <a:endParaRPr lang="en-US" sz="1200" dirty="0">
                        <a:effectLst/>
                        <a:latin typeface="Calibri"/>
                        <a:ea typeface="Calibri"/>
                        <a:cs typeface="Times New Roman"/>
                      </a:endParaRPr>
                    </a:p>
                    <a:p>
                      <a:pPr marL="0" marR="0" algn="ctr">
                        <a:spcBef>
                          <a:spcPts val="0"/>
                        </a:spcBef>
                        <a:spcAft>
                          <a:spcPts val="0"/>
                        </a:spcAft>
                      </a:pPr>
                      <a:r>
                        <a:rPr lang="en-US" sz="1200" b="1" dirty="0">
                          <a:effectLst/>
                          <a:latin typeface="Calibri"/>
                          <a:ea typeface="Calibri"/>
                          <a:cs typeface="Calibri"/>
                        </a:rPr>
                        <a:t>Guide to Support Lesson Plan Implementation</a:t>
                      </a:r>
                      <a:endParaRPr lang="en-US" sz="1200" dirty="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AEEF3"/>
                    </a:solidFill>
                  </a:tcPr>
                </a:tc>
                <a:tc hMerge="1">
                  <a:txBody>
                    <a:bodyPr/>
                    <a:lstStyle/>
                    <a:p>
                      <a:endParaRPr lang="en-US"/>
                    </a:p>
                  </a:txBody>
                  <a:tcPr/>
                </a:tc>
              </a:tr>
              <a:tr h="312814">
                <a:tc>
                  <a:txBody>
                    <a:bodyPr/>
                    <a:lstStyle/>
                    <a:p>
                      <a:pPr marL="0" marR="0">
                        <a:spcBef>
                          <a:spcPts val="0"/>
                        </a:spcBef>
                        <a:spcAft>
                          <a:spcPts val="0"/>
                        </a:spcAft>
                      </a:pPr>
                      <a:r>
                        <a:rPr lang="en-US" sz="1200" b="1">
                          <a:effectLst/>
                          <a:latin typeface="Calibri"/>
                          <a:ea typeface="Calibri"/>
                          <a:cs typeface="Calibri"/>
                        </a:rPr>
                        <a:t>Title of Unit:</a:t>
                      </a:r>
                      <a:endParaRPr lang="en-US" sz="1200">
                        <a:effectLst/>
                        <a:latin typeface="Calibri"/>
                        <a:ea typeface="Calibri"/>
                        <a:cs typeface="Times New Roman"/>
                      </a:endParaRPr>
                    </a:p>
                    <a:p>
                      <a:pPr marL="0" marR="0">
                        <a:spcBef>
                          <a:spcPts val="0"/>
                        </a:spcBef>
                        <a:spcAft>
                          <a:spcPts val="0"/>
                        </a:spcAft>
                      </a:pPr>
                      <a:r>
                        <a:rPr lang="en-US" sz="1200" b="1">
                          <a:effectLst/>
                          <a:latin typeface="Calibri"/>
                          <a:ea typeface="Calibri"/>
                          <a:cs typeface="Calibri"/>
                        </a:rPr>
                        <a:t> </a:t>
                      </a:r>
                      <a:endParaRPr lang="en-US" sz="120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b="1">
                          <a:effectLst/>
                          <a:latin typeface="Calibri"/>
                          <a:ea typeface="Calibri"/>
                          <a:cs typeface="Calibri"/>
                        </a:rPr>
                        <a:t>Grade Level:</a:t>
                      </a:r>
                      <a:endParaRPr lang="en-US" sz="120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312814">
                <a:tc>
                  <a:txBody>
                    <a:bodyPr/>
                    <a:lstStyle/>
                    <a:p>
                      <a:pPr marL="0" marR="0">
                        <a:spcBef>
                          <a:spcPts val="0"/>
                        </a:spcBef>
                        <a:spcAft>
                          <a:spcPts val="0"/>
                        </a:spcAft>
                      </a:pPr>
                      <a:r>
                        <a:rPr lang="en-US" sz="1200" b="1">
                          <a:effectLst/>
                          <a:latin typeface="Calibri"/>
                          <a:ea typeface="Calibri"/>
                          <a:cs typeface="Calibri"/>
                        </a:rPr>
                        <a:t>Curriculum Area:</a:t>
                      </a:r>
                      <a:endParaRPr lang="en-US" sz="1200">
                        <a:effectLst/>
                        <a:latin typeface="Calibri"/>
                        <a:ea typeface="Calibri"/>
                        <a:cs typeface="Times New Roman"/>
                      </a:endParaRPr>
                    </a:p>
                    <a:p>
                      <a:pPr marL="0" marR="0">
                        <a:spcBef>
                          <a:spcPts val="0"/>
                        </a:spcBef>
                        <a:spcAft>
                          <a:spcPts val="0"/>
                        </a:spcAft>
                      </a:pPr>
                      <a:r>
                        <a:rPr lang="en-US" sz="1200" b="1">
                          <a:effectLst/>
                          <a:latin typeface="Calibri"/>
                          <a:ea typeface="Calibri"/>
                          <a:cs typeface="Calibri"/>
                        </a:rPr>
                        <a:t> </a:t>
                      </a:r>
                      <a:endParaRPr lang="en-US" sz="120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b="1" dirty="0">
                          <a:effectLst/>
                          <a:latin typeface="Calibri"/>
                          <a:ea typeface="Calibri"/>
                          <a:cs typeface="Calibri"/>
                        </a:rPr>
                        <a:t>Time Frame:</a:t>
                      </a:r>
                      <a:endParaRPr lang="en-US" sz="1200" dirty="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320040">
                <a:tc gridSpan="2">
                  <a:txBody>
                    <a:bodyPr/>
                    <a:lstStyle/>
                    <a:p>
                      <a:pPr marL="0" marR="0">
                        <a:spcBef>
                          <a:spcPts val="0"/>
                        </a:spcBef>
                        <a:spcAft>
                          <a:spcPts val="0"/>
                        </a:spcAft>
                      </a:pPr>
                      <a:r>
                        <a:rPr lang="en-US" sz="1200" b="1" dirty="0">
                          <a:effectLst/>
                          <a:latin typeface="Calibri"/>
                          <a:ea typeface="Calibri"/>
                          <a:cs typeface="Calibri"/>
                        </a:rPr>
                        <a:t>Content Standards</a:t>
                      </a:r>
                      <a:r>
                        <a:rPr lang="en-US" sz="1200" b="1" dirty="0" smtClean="0">
                          <a:effectLst/>
                          <a:latin typeface="Calibri"/>
                          <a:ea typeface="Calibri"/>
                          <a:cs typeface="Calibri"/>
                        </a:rPr>
                        <a:t>:</a:t>
                      </a:r>
                      <a:endParaRPr lang="en-US" sz="1200" dirty="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990600">
                <a:tc>
                  <a:txBody>
                    <a:bodyPr/>
                    <a:lstStyle/>
                    <a:p>
                      <a:pPr marL="0" marR="0">
                        <a:spcBef>
                          <a:spcPts val="0"/>
                        </a:spcBef>
                        <a:spcAft>
                          <a:spcPts val="0"/>
                        </a:spcAft>
                      </a:pPr>
                      <a:r>
                        <a:rPr lang="en-US" sz="1200" b="1" dirty="0">
                          <a:effectLst/>
                          <a:latin typeface="Calibri"/>
                          <a:ea typeface="Calibri"/>
                          <a:cs typeface="Calibri"/>
                        </a:rPr>
                        <a:t>Understandings: </a:t>
                      </a:r>
                      <a:r>
                        <a:rPr lang="en-US" sz="1200" b="1" dirty="0">
                          <a:solidFill>
                            <a:srgbClr val="FF0000"/>
                          </a:solidFill>
                          <a:effectLst/>
                          <a:latin typeface="Calibri"/>
                          <a:ea typeface="Calibri"/>
                          <a:cs typeface="Calibri"/>
                        </a:rPr>
                        <a:t>Begin with the end in mind by identifying what students should know and be able to do through . . . </a:t>
                      </a:r>
                      <a:r>
                        <a:rPr lang="en-US" sz="1200" i="1" dirty="0">
                          <a:effectLst/>
                          <a:latin typeface="Calibri"/>
                          <a:ea typeface="Calibri"/>
                          <a:cs typeface="Calibri"/>
                        </a:rPr>
                        <a:t>Overarching Understandings</a:t>
                      </a:r>
                      <a:endParaRPr lang="en-US" sz="1200" dirty="0">
                        <a:effectLst/>
                        <a:latin typeface="Calibri"/>
                        <a:ea typeface="Calibri"/>
                        <a:cs typeface="Times New Roman"/>
                      </a:endParaRPr>
                    </a:p>
                    <a:p>
                      <a:pPr marL="0" marR="0">
                        <a:spcBef>
                          <a:spcPts val="0"/>
                        </a:spcBef>
                        <a:spcAft>
                          <a:spcPts val="0"/>
                        </a:spcAft>
                      </a:pPr>
                      <a:r>
                        <a:rPr lang="en-US" sz="1200" i="1" dirty="0">
                          <a:effectLst/>
                          <a:latin typeface="Calibri"/>
                          <a:ea typeface="Calibri"/>
                          <a:cs typeface="Calibri"/>
                        </a:rPr>
                        <a:t> </a:t>
                      </a:r>
                      <a:endParaRPr lang="en-US" sz="1200" dirty="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200" i="1">
                          <a:effectLst/>
                          <a:latin typeface="Calibri"/>
                          <a:ea typeface="Calibri"/>
                          <a:cs typeface="Calibri"/>
                        </a:rPr>
                        <a:t>Related Misconceptions</a:t>
                      </a:r>
                      <a:endParaRPr lang="en-US" sz="120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1201934">
                <a:tc>
                  <a:txBody>
                    <a:bodyPr/>
                    <a:lstStyle/>
                    <a:p>
                      <a:pPr marL="0" marR="0">
                        <a:spcBef>
                          <a:spcPts val="0"/>
                        </a:spcBef>
                        <a:spcAft>
                          <a:spcPts val="600"/>
                        </a:spcAft>
                      </a:pPr>
                      <a:r>
                        <a:rPr lang="en-US" sz="1200" b="1">
                          <a:effectLst/>
                          <a:latin typeface="Calibri"/>
                          <a:ea typeface="Calibri"/>
                          <a:cs typeface="Calibri"/>
                        </a:rPr>
                        <a:t>Essential Questions:</a:t>
                      </a:r>
                      <a:r>
                        <a:rPr lang="en-US" sz="1200" i="1">
                          <a:effectLst/>
                          <a:latin typeface="Calibri"/>
                          <a:ea typeface="Calibri"/>
                          <a:cs typeface="Calibri"/>
                        </a:rPr>
                        <a:t> Overarching</a:t>
                      </a:r>
                      <a:endParaRPr lang="en-US" sz="1200">
                        <a:effectLst/>
                        <a:latin typeface="Calibri"/>
                        <a:ea typeface="Calibri"/>
                        <a:cs typeface="Times New Roman"/>
                      </a:endParaRPr>
                    </a:p>
                    <a:p>
                      <a:pPr marL="217170" marR="0">
                        <a:spcBef>
                          <a:spcPts val="0"/>
                        </a:spcBef>
                        <a:spcAft>
                          <a:spcPts val="0"/>
                        </a:spcAft>
                        <a:tabLst>
                          <a:tab pos="457200" algn="l"/>
                        </a:tabLst>
                      </a:pPr>
                      <a:r>
                        <a:rPr lang="en-US" sz="1200">
                          <a:effectLst/>
                          <a:latin typeface="Calibri"/>
                          <a:ea typeface="Calibri"/>
                          <a:cs typeface="Calibri"/>
                        </a:rPr>
                        <a:t>Point beyond a unit to a larger, transferable idea. May link a topic to other topics and subjects.</a:t>
                      </a:r>
                      <a:r>
                        <a:rPr lang="en-US" sz="1200" i="1">
                          <a:effectLst/>
                          <a:latin typeface="Calibri"/>
                          <a:ea typeface="Calibri"/>
                          <a:cs typeface="Calibri"/>
                        </a:rPr>
                        <a:t> Example: What in Shakespeare’s plays make them “classic” literature?</a:t>
                      </a:r>
                      <a:endParaRPr lang="en-US" sz="1200">
                        <a:effectLst/>
                        <a:latin typeface="Calibri"/>
                        <a:ea typeface="Calibri"/>
                        <a:cs typeface="Times New Roman"/>
                      </a:endParaRPr>
                    </a:p>
                    <a:p>
                      <a:pPr marL="0" marR="0">
                        <a:spcBef>
                          <a:spcPts val="0"/>
                        </a:spcBef>
                        <a:spcAft>
                          <a:spcPts val="0"/>
                        </a:spcAft>
                      </a:pPr>
                      <a:r>
                        <a:rPr lang="en-US" sz="1200" b="1">
                          <a:effectLst/>
                          <a:latin typeface="Calibri"/>
                          <a:ea typeface="Calibri"/>
                          <a:cs typeface="Calibri"/>
                        </a:rPr>
                        <a:t> </a:t>
                      </a:r>
                      <a:endParaRPr lang="en-US" sz="120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200" i="1">
                          <a:effectLst/>
                          <a:latin typeface="Calibri"/>
                          <a:ea typeface="Calibri"/>
                          <a:cs typeface="Calibri"/>
                        </a:rPr>
                        <a:t>Topical</a:t>
                      </a:r>
                      <a:endParaRPr lang="en-US" sz="1200">
                        <a:effectLst/>
                        <a:latin typeface="Calibri"/>
                        <a:ea typeface="Calibri"/>
                        <a:cs typeface="Times New Roman"/>
                      </a:endParaRPr>
                    </a:p>
                    <a:p>
                      <a:pPr marL="217170" marR="0">
                        <a:spcBef>
                          <a:spcPts val="0"/>
                        </a:spcBef>
                        <a:spcAft>
                          <a:spcPts val="0"/>
                        </a:spcAft>
                        <a:tabLst>
                          <a:tab pos="457200" algn="l"/>
                        </a:tabLst>
                      </a:pPr>
                      <a:r>
                        <a:rPr lang="en-US" sz="1200">
                          <a:effectLst/>
                          <a:latin typeface="Calibri"/>
                          <a:ea typeface="Calibri"/>
                          <a:cs typeface="Calibri"/>
                        </a:rPr>
                        <a:t>Can be answered by uncovering a unit’s content. They stay within the bounds of the topic. They can be answered as a result of in-depth inquiry. Example: After reading Merchant of Venice, answer the question: Is Shakespeare prejudiced?</a:t>
                      </a:r>
                      <a:endParaRPr lang="en-US" sz="120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312814">
                <a:tc gridSpan="2">
                  <a:txBody>
                    <a:bodyPr/>
                    <a:lstStyle/>
                    <a:p>
                      <a:pPr marL="0" marR="0">
                        <a:spcBef>
                          <a:spcPts val="0"/>
                        </a:spcBef>
                        <a:spcAft>
                          <a:spcPts val="0"/>
                        </a:spcAft>
                      </a:pPr>
                      <a:r>
                        <a:rPr lang="en-US" sz="1200" b="1">
                          <a:effectLst/>
                          <a:latin typeface="Calibri"/>
                          <a:ea typeface="Calibri"/>
                          <a:cs typeface="Calibri"/>
                        </a:rPr>
                        <a:t>Knowledge: </a:t>
                      </a:r>
                      <a:r>
                        <a:rPr lang="en-US" sz="1200" i="1">
                          <a:effectLst/>
                          <a:latin typeface="Calibri"/>
                          <a:ea typeface="Calibri"/>
                          <a:cs typeface="Calibri"/>
                        </a:rPr>
                        <a:t>Students will know . . .</a:t>
                      </a:r>
                      <a:endParaRPr lang="en-US" sz="1200">
                        <a:effectLst/>
                        <a:latin typeface="Calibri"/>
                        <a:ea typeface="Calibri"/>
                        <a:cs typeface="Times New Roman"/>
                      </a:endParaRPr>
                    </a:p>
                    <a:p>
                      <a:pPr marL="0" marR="0">
                        <a:spcBef>
                          <a:spcPts val="0"/>
                        </a:spcBef>
                        <a:spcAft>
                          <a:spcPts val="0"/>
                        </a:spcAft>
                      </a:pPr>
                      <a:r>
                        <a:rPr lang="en-US" sz="1200" b="1">
                          <a:effectLst/>
                          <a:latin typeface="Calibri"/>
                          <a:ea typeface="Calibri"/>
                          <a:cs typeface="Calibri"/>
                        </a:rPr>
                        <a:t> </a:t>
                      </a:r>
                      <a:endParaRPr lang="en-US" sz="120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312814">
                <a:tc gridSpan="2">
                  <a:txBody>
                    <a:bodyPr/>
                    <a:lstStyle/>
                    <a:p>
                      <a:pPr marL="0" marR="0">
                        <a:spcBef>
                          <a:spcPts val="0"/>
                        </a:spcBef>
                        <a:spcAft>
                          <a:spcPts val="0"/>
                        </a:spcAft>
                      </a:pPr>
                      <a:r>
                        <a:rPr lang="en-US" sz="1200" b="1" dirty="0">
                          <a:effectLst/>
                          <a:latin typeface="Calibri"/>
                          <a:ea typeface="Calibri"/>
                          <a:cs typeface="Calibri"/>
                        </a:rPr>
                        <a:t>Skills: </a:t>
                      </a:r>
                      <a:r>
                        <a:rPr lang="en-US" sz="1200" i="1" dirty="0">
                          <a:effectLst/>
                          <a:latin typeface="Calibri"/>
                          <a:ea typeface="Calibri"/>
                          <a:cs typeface="Calibri"/>
                        </a:rPr>
                        <a:t>Students will be able to . . .</a:t>
                      </a:r>
                      <a:r>
                        <a:rPr lang="en-US" sz="1200" b="1" dirty="0">
                          <a:effectLst/>
                          <a:latin typeface="Calibri"/>
                          <a:ea typeface="Calibri"/>
                          <a:cs typeface="Calibri"/>
                        </a:rPr>
                        <a:t> </a:t>
                      </a:r>
                      <a:endParaRPr lang="en-US" sz="1200" dirty="0">
                        <a:effectLst/>
                        <a:latin typeface="Calibri"/>
                        <a:ea typeface="Calibri"/>
                        <a:cs typeface="Times New Roman"/>
                      </a:endParaRPr>
                    </a:p>
                    <a:p>
                      <a:pPr marL="0" marR="0">
                        <a:spcBef>
                          <a:spcPts val="0"/>
                        </a:spcBef>
                        <a:spcAft>
                          <a:spcPts val="0"/>
                        </a:spcAft>
                      </a:pPr>
                      <a:r>
                        <a:rPr lang="en-US" sz="1200" b="1" dirty="0">
                          <a:effectLst/>
                          <a:latin typeface="Calibri"/>
                          <a:ea typeface="Calibri"/>
                          <a:cs typeface="Calibri"/>
                        </a:rPr>
                        <a:t> </a:t>
                      </a:r>
                      <a:endParaRPr lang="en-US" sz="1200" dirty="0">
                        <a:effectLst/>
                        <a:latin typeface="Calibri"/>
                        <a:ea typeface="Calibri"/>
                        <a:cs typeface="Times New Roman"/>
                      </a:endParaRPr>
                    </a:p>
                  </a:txBody>
                  <a:tcPr marL="14505" marR="1450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145241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4724400"/>
            <a:ext cx="8305800" cy="1066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p:nvPr>
        </p:nvSpPr>
        <p:spPr/>
        <p:txBody>
          <a:bodyPr>
            <a:normAutofit fontScale="90000"/>
          </a:bodyPr>
          <a:lstStyle/>
          <a:p>
            <a:r>
              <a:rPr lang="en-US" sz="4900" dirty="0" smtClean="0">
                <a:solidFill>
                  <a:schemeClr val="accent6">
                    <a:lumMod val="75000"/>
                  </a:schemeClr>
                </a:solidFill>
              </a:rPr>
              <a:t>My </a:t>
            </a:r>
            <a:r>
              <a:rPr lang="en-US" sz="4900" dirty="0" smtClean="0">
                <a:solidFill>
                  <a:schemeClr val="tx2">
                    <a:lumMod val="60000"/>
                    <a:lumOff val="40000"/>
                  </a:schemeClr>
                </a:solidFill>
              </a:rPr>
              <a:t>P</a:t>
            </a:r>
            <a:r>
              <a:rPr lang="en-US" sz="4900" dirty="0" smtClean="0">
                <a:solidFill>
                  <a:schemeClr val="accent6">
                    <a:lumMod val="75000"/>
                  </a:schemeClr>
                </a:solidFill>
              </a:rPr>
              <a:t>rofessional </a:t>
            </a:r>
            <a:r>
              <a:rPr lang="en-US" sz="4900" dirty="0" smtClean="0">
                <a:solidFill>
                  <a:schemeClr val="tx2">
                    <a:lumMod val="60000"/>
                    <a:lumOff val="40000"/>
                  </a:schemeClr>
                </a:solidFill>
              </a:rPr>
              <a:t>L</a:t>
            </a:r>
            <a:r>
              <a:rPr lang="en-US" sz="4900" dirty="0" smtClean="0">
                <a:solidFill>
                  <a:schemeClr val="accent6">
                    <a:lumMod val="75000"/>
                  </a:schemeClr>
                </a:solidFill>
              </a:rPr>
              <a:t>earning </a:t>
            </a:r>
            <a:r>
              <a:rPr lang="en-US" sz="4900" dirty="0" smtClean="0">
                <a:solidFill>
                  <a:schemeClr val="tx2">
                    <a:lumMod val="60000"/>
                    <a:lumOff val="40000"/>
                  </a:schemeClr>
                </a:solidFill>
              </a:rPr>
              <a:t>C</a:t>
            </a:r>
            <a:r>
              <a:rPr lang="en-US" sz="4900" dirty="0" smtClean="0">
                <a:solidFill>
                  <a:schemeClr val="accent6">
                    <a:lumMod val="75000"/>
                  </a:schemeClr>
                </a:solidFill>
              </a:rPr>
              <a:t>enter</a:t>
            </a:r>
            <a:r>
              <a:rPr lang="en-US" dirty="0" smtClean="0"/>
              <a:t/>
            </a:r>
            <a:br>
              <a:rPr lang="en-US" dirty="0" smtClean="0"/>
            </a:br>
            <a:r>
              <a:rPr lang="en-US" b="1" i="1" dirty="0" smtClean="0">
                <a:solidFill>
                  <a:schemeClr val="accent3">
                    <a:lumMod val="75000"/>
                  </a:schemeClr>
                </a:solidFill>
              </a:rPr>
              <a:t>Registration Guide</a:t>
            </a:r>
            <a:endParaRPr lang="en-US" b="1" i="1" dirty="0">
              <a:solidFill>
                <a:schemeClr val="accent3">
                  <a:lumMod val="75000"/>
                </a:schemeClr>
              </a:solidFill>
            </a:endParaRPr>
          </a:p>
        </p:txBody>
      </p:sp>
      <p:sp>
        <p:nvSpPr>
          <p:cNvPr id="3" name="Content Placeholder 2"/>
          <p:cNvSpPr>
            <a:spLocks noGrp="1"/>
          </p:cNvSpPr>
          <p:nvPr>
            <p:ph idx="1"/>
          </p:nvPr>
        </p:nvSpPr>
        <p:spPr>
          <a:xfrm>
            <a:off x="228594" y="1709046"/>
            <a:ext cx="8458200" cy="4691748"/>
          </a:xfrm>
          <a:ln>
            <a:noFill/>
          </a:ln>
        </p:spPr>
        <p:txBody>
          <a:bodyPr>
            <a:normAutofit/>
          </a:bodyPr>
          <a:lstStyle/>
          <a:p>
            <a:pPr>
              <a:buClr>
                <a:schemeClr val="accent6">
                  <a:lumMod val="75000"/>
                </a:schemeClr>
              </a:buClr>
              <a:buFont typeface="Wingdings" pitchFamily="2" charset="2"/>
              <a:buChar char="Ø"/>
            </a:pPr>
            <a:endParaRPr lang="en-US" dirty="0" smtClean="0"/>
          </a:p>
          <a:p>
            <a:pPr marL="514350" indent="-514350">
              <a:buClr>
                <a:schemeClr val="accent6">
                  <a:lumMod val="75000"/>
                </a:schemeClr>
              </a:buClr>
              <a:buFont typeface="+mj-lt"/>
              <a:buAutoNum type="arabicPeriod"/>
            </a:pPr>
            <a:r>
              <a:rPr lang="en-US" dirty="0" smtClean="0"/>
              <a:t>Home Page</a:t>
            </a:r>
          </a:p>
          <a:p>
            <a:pPr marL="514350" indent="-514350">
              <a:buClr>
                <a:schemeClr val="accent6">
                  <a:lumMod val="75000"/>
                </a:schemeClr>
              </a:buClr>
              <a:buFont typeface="+mj-lt"/>
              <a:buAutoNum type="arabicPeriod"/>
            </a:pPr>
            <a:r>
              <a:rPr lang="en-US" dirty="0" smtClean="0"/>
              <a:t>Course Search</a:t>
            </a:r>
          </a:p>
          <a:p>
            <a:pPr marL="514350" indent="-514350">
              <a:buClr>
                <a:schemeClr val="accent6">
                  <a:lumMod val="75000"/>
                </a:schemeClr>
              </a:buClr>
              <a:buFont typeface="+mj-lt"/>
              <a:buAutoNum type="arabicPeriod"/>
            </a:pPr>
            <a:r>
              <a:rPr lang="en-US" dirty="0" smtClean="0"/>
              <a:t>Course Registration</a:t>
            </a:r>
          </a:p>
          <a:p>
            <a:pPr marL="514350" indent="-514350">
              <a:buClr>
                <a:schemeClr val="accent6">
                  <a:lumMod val="75000"/>
                </a:schemeClr>
              </a:buClr>
              <a:buFont typeface="+mj-lt"/>
              <a:buAutoNum type="arabicPeriod"/>
            </a:pPr>
            <a:r>
              <a:rPr lang="en-US" dirty="0" smtClean="0"/>
              <a:t>How to receive credit</a:t>
            </a:r>
          </a:p>
          <a:p>
            <a:pPr marL="0" indent="0" algn="ctr">
              <a:buNone/>
            </a:pPr>
            <a:endParaRPr lang="en-US" sz="1200" dirty="0" smtClean="0">
              <a:solidFill>
                <a:schemeClr val="accent4">
                  <a:lumMod val="75000"/>
                </a:schemeClr>
              </a:solidFill>
            </a:endParaRPr>
          </a:p>
          <a:p>
            <a:pPr marL="0" indent="0" algn="ctr">
              <a:buNone/>
            </a:pPr>
            <a:r>
              <a:rPr lang="en-US" sz="4400" dirty="0" smtClean="0">
                <a:solidFill>
                  <a:schemeClr val="accent4">
                    <a:lumMod val="75000"/>
                  </a:schemeClr>
                </a:solidFill>
              </a:rPr>
              <a:t>Website: atlanta.truenorthlogic.com</a:t>
            </a:r>
          </a:p>
          <a:p>
            <a:pPr marL="0" indent="0" algn="ctr">
              <a:buNone/>
            </a:pPr>
            <a:endParaRPr lang="en-US" sz="1200" dirty="0" smtClean="0">
              <a:solidFill>
                <a:schemeClr val="accent4">
                  <a:lumMod val="75000"/>
                </a:schemeClr>
              </a:solidFill>
            </a:endParaRPr>
          </a:p>
          <a:p>
            <a:pPr marL="0" indent="0" algn="ctr">
              <a:buNone/>
            </a:pPr>
            <a:r>
              <a:rPr lang="en-US" sz="1400" dirty="0">
                <a:solidFill>
                  <a:schemeClr val="accent4">
                    <a:lumMod val="75000"/>
                  </a:schemeClr>
                </a:solidFill>
                <a:hlinkClick r:id="rId2"/>
              </a:rPr>
              <a:t>http://</a:t>
            </a:r>
            <a:r>
              <a:rPr lang="en-US" sz="1400" dirty="0" smtClean="0">
                <a:solidFill>
                  <a:schemeClr val="accent4">
                    <a:lumMod val="75000"/>
                  </a:schemeClr>
                </a:solidFill>
                <a:hlinkClick r:id="rId2"/>
              </a:rPr>
              <a:t>igniteart.weebly.com</a:t>
            </a:r>
            <a:r>
              <a:rPr lang="en-US" sz="1400" dirty="0" smtClean="0">
                <a:solidFill>
                  <a:schemeClr val="accent4">
                    <a:lumMod val="75000"/>
                  </a:schemeClr>
                </a:solidFill>
              </a:rPr>
              <a:t> and click on professional development</a:t>
            </a:r>
          </a:p>
        </p:txBody>
      </p:sp>
      <p:sp>
        <p:nvSpPr>
          <p:cNvPr id="4" name="Rounded Rectangle 3"/>
          <p:cNvSpPr/>
          <p:nvPr/>
        </p:nvSpPr>
        <p:spPr>
          <a:xfrm>
            <a:off x="533398" y="1741716"/>
            <a:ext cx="2590800" cy="5334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rPr>
              <a:t>Agenda</a:t>
            </a:r>
            <a:endParaRPr lang="en-US" sz="2800" dirty="0">
              <a:solidFill>
                <a:prstClr val="white"/>
              </a:solidFill>
            </a:endParaRPr>
          </a:p>
        </p:txBody>
      </p:sp>
    </p:spTree>
    <p:extLst>
      <p:ext uri="{BB962C8B-B14F-4D97-AF65-F5344CB8AC3E}">
        <p14:creationId xmlns:p14="http://schemas.microsoft.com/office/powerpoint/2010/main" val="3860612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219200"/>
            <a:ext cx="9144000" cy="5362575"/>
          </a:xfrm>
          <a:prstGeom prst="rect">
            <a:avLst/>
          </a:prstGeom>
          <a:noFill/>
          <a:ln w="9525">
            <a:noFill/>
            <a:miter lim="800000"/>
            <a:headEnd/>
            <a:tailEnd/>
          </a:ln>
        </p:spPr>
      </p:pic>
      <p:sp>
        <p:nvSpPr>
          <p:cNvPr id="2" name="Title 1"/>
          <p:cNvSpPr>
            <a:spLocks noGrp="1"/>
          </p:cNvSpPr>
          <p:nvPr>
            <p:ph type="title"/>
          </p:nvPr>
        </p:nvSpPr>
        <p:spPr>
          <a:xfrm>
            <a:off x="478974" y="76200"/>
            <a:ext cx="8229600" cy="1143000"/>
          </a:xfrm>
        </p:spPr>
        <p:txBody>
          <a:bodyPr>
            <a:normAutofit fontScale="90000"/>
          </a:bodyPr>
          <a:lstStyle/>
          <a:p>
            <a:r>
              <a:rPr lang="en-US" dirty="0" smtClean="0">
                <a:solidFill>
                  <a:schemeClr val="accent3">
                    <a:lumMod val="75000"/>
                  </a:schemeClr>
                </a:solidFill>
              </a:rPr>
              <a:t>Home Page</a:t>
            </a:r>
            <a:br>
              <a:rPr lang="en-US" dirty="0" smtClean="0">
                <a:solidFill>
                  <a:schemeClr val="accent3">
                    <a:lumMod val="75000"/>
                  </a:schemeClr>
                </a:solidFill>
              </a:rPr>
            </a:br>
            <a:r>
              <a:rPr lang="en-US" b="1" i="1" dirty="0" smtClean="0">
                <a:solidFill>
                  <a:schemeClr val="accent3">
                    <a:lumMod val="75000"/>
                  </a:schemeClr>
                </a:solidFill>
              </a:rPr>
              <a:t>Course Notification / Reminders (1)</a:t>
            </a:r>
            <a:endParaRPr lang="en-US" dirty="0"/>
          </a:p>
        </p:txBody>
      </p:sp>
      <p:sp>
        <p:nvSpPr>
          <p:cNvPr id="5" name="TextBox 4"/>
          <p:cNvSpPr txBox="1"/>
          <p:nvPr/>
        </p:nvSpPr>
        <p:spPr>
          <a:xfrm>
            <a:off x="0" y="3810000"/>
            <a:ext cx="3733800" cy="707886"/>
          </a:xfrm>
          <a:prstGeom prst="rect">
            <a:avLst/>
          </a:prstGeom>
          <a:solidFill>
            <a:schemeClr val="bg2">
              <a:lumMod val="75000"/>
            </a:schemeClr>
          </a:solidFill>
          <a:ln>
            <a:solidFill>
              <a:srgbClr val="00B050"/>
            </a:solidFill>
          </a:ln>
        </p:spPr>
        <p:txBody>
          <a:bodyPr wrap="square" rtlCol="0">
            <a:spAutoFit/>
          </a:bodyPr>
          <a:lstStyle/>
          <a:p>
            <a:r>
              <a:rPr lang="en-US" sz="2000" b="1" dirty="0" smtClean="0">
                <a:solidFill>
                  <a:prstClr val="black"/>
                </a:solidFill>
              </a:rPr>
              <a:t>These are the courses you are currently Registered for.</a:t>
            </a:r>
            <a:endParaRPr lang="en-US" sz="2000" b="1" dirty="0">
              <a:solidFill>
                <a:prstClr val="black"/>
              </a:solidFill>
            </a:endParaRPr>
          </a:p>
        </p:txBody>
      </p:sp>
      <p:sp>
        <p:nvSpPr>
          <p:cNvPr id="4" name="Down Arrow 3"/>
          <p:cNvSpPr/>
          <p:nvPr/>
        </p:nvSpPr>
        <p:spPr>
          <a:xfrm rot="3636372">
            <a:off x="1044161" y="4420565"/>
            <a:ext cx="533400" cy="609600"/>
          </a:xfrm>
          <a:prstGeom prst="down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685801" y="5943600"/>
            <a:ext cx="5943599" cy="830997"/>
          </a:xfrm>
          <a:prstGeom prst="rect">
            <a:avLst/>
          </a:prstGeom>
          <a:solidFill>
            <a:schemeClr val="bg2">
              <a:lumMod val="75000"/>
            </a:schemeClr>
          </a:solidFill>
          <a:ln>
            <a:solidFill>
              <a:schemeClr val="accent2">
                <a:lumMod val="75000"/>
              </a:schemeClr>
            </a:solidFill>
          </a:ln>
        </p:spPr>
        <p:txBody>
          <a:bodyPr wrap="square" rtlCol="0">
            <a:spAutoFit/>
          </a:bodyPr>
          <a:lstStyle/>
          <a:p>
            <a:r>
              <a:rPr lang="en-US" sz="1600" b="1" dirty="0" smtClean="0">
                <a:solidFill>
                  <a:prstClr val="black"/>
                </a:solidFill>
              </a:rPr>
              <a:t>You are required to complete a Course Evaluation survey after each course in order to receive credit. Upon completion of the course the survey will be available to you after the Section end date.</a:t>
            </a:r>
            <a:endParaRPr lang="en-US" sz="1600" b="1" dirty="0">
              <a:solidFill>
                <a:prstClr val="black"/>
              </a:solidFill>
            </a:endParaRPr>
          </a:p>
        </p:txBody>
      </p:sp>
      <p:sp>
        <p:nvSpPr>
          <p:cNvPr id="7" name="Down Arrow 6"/>
          <p:cNvSpPr/>
          <p:nvPr/>
        </p:nvSpPr>
        <p:spPr>
          <a:xfrm rot="10800000">
            <a:off x="152400" y="5715000"/>
            <a:ext cx="533400" cy="609600"/>
          </a:xfrm>
          <a:prstGeom prst="downArrow">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966626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75000"/>
                  </a:schemeClr>
                </a:solidFill>
              </a:rPr>
              <a:t>Course Search</a:t>
            </a:r>
            <a:br>
              <a:rPr lang="en-US" dirty="0" smtClean="0">
                <a:solidFill>
                  <a:schemeClr val="accent3">
                    <a:lumMod val="75000"/>
                  </a:schemeClr>
                </a:solidFill>
              </a:rPr>
            </a:br>
            <a:r>
              <a:rPr lang="en-US" b="1" i="1" dirty="0" smtClean="0">
                <a:solidFill>
                  <a:schemeClr val="accent3">
                    <a:lumMod val="75000"/>
                  </a:schemeClr>
                </a:solidFill>
              </a:rPr>
              <a:t>Professional Learning Opportunities</a:t>
            </a:r>
            <a:endParaRPr lang="en-US" dirty="0"/>
          </a:p>
        </p:txBody>
      </p:sp>
      <p:sp>
        <p:nvSpPr>
          <p:cNvPr id="4" name="TextBox 3"/>
          <p:cNvSpPr txBox="1"/>
          <p:nvPr/>
        </p:nvSpPr>
        <p:spPr>
          <a:xfrm>
            <a:off x="-10886" y="1664418"/>
            <a:ext cx="8763000" cy="584775"/>
          </a:xfrm>
          <a:prstGeom prst="rect">
            <a:avLst/>
          </a:prstGeom>
          <a:noFill/>
        </p:spPr>
        <p:txBody>
          <a:bodyPr wrap="square" rtlCol="0">
            <a:spAutoFit/>
          </a:bodyPr>
          <a:lstStyle/>
          <a:p>
            <a:r>
              <a:rPr lang="en-US" sz="1600" dirty="0" smtClean="0">
                <a:solidFill>
                  <a:srgbClr val="F79646">
                    <a:lumMod val="75000"/>
                  </a:srgbClr>
                </a:solidFill>
              </a:rPr>
              <a:t>The search results available to you are based on your profile location. All courses when created are targeted to it’s appropriate audience based on location.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25" y="2254456"/>
            <a:ext cx="8991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9673630">
            <a:off x="1437579" y="5466666"/>
            <a:ext cx="397098" cy="376561"/>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Down Arrow 6"/>
          <p:cNvSpPr/>
          <p:nvPr/>
        </p:nvSpPr>
        <p:spPr>
          <a:xfrm rot="19370707">
            <a:off x="7813620" y="5634101"/>
            <a:ext cx="397098" cy="442791"/>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457200" y="2917372"/>
            <a:ext cx="1066800"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473872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75000"/>
                  </a:schemeClr>
                </a:solidFill>
              </a:rPr>
              <a:t>Course Search</a:t>
            </a:r>
            <a:br>
              <a:rPr lang="en-US" dirty="0" smtClean="0">
                <a:solidFill>
                  <a:schemeClr val="accent3">
                    <a:lumMod val="75000"/>
                  </a:schemeClr>
                </a:solidFill>
              </a:rPr>
            </a:br>
            <a:r>
              <a:rPr lang="en-US" b="1" i="1" dirty="0" smtClean="0">
                <a:solidFill>
                  <a:schemeClr val="accent3">
                    <a:lumMod val="75000"/>
                  </a:schemeClr>
                </a:solidFill>
              </a:rPr>
              <a:t>Search Results</a:t>
            </a:r>
            <a:endParaRPr lang="en-US" dirty="0"/>
          </a:p>
        </p:txBody>
      </p:sp>
      <p:sp>
        <p:nvSpPr>
          <p:cNvPr id="5" name="TextBox 4"/>
          <p:cNvSpPr txBox="1"/>
          <p:nvPr/>
        </p:nvSpPr>
        <p:spPr>
          <a:xfrm>
            <a:off x="-10886" y="1805936"/>
            <a:ext cx="8763000" cy="369332"/>
          </a:xfrm>
          <a:prstGeom prst="rect">
            <a:avLst/>
          </a:prstGeom>
          <a:noFill/>
        </p:spPr>
        <p:txBody>
          <a:bodyPr wrap="square" rtlCol="0">
            <a:spAutoFit/>
          </a:bodyPr>
          <a:lstStyle/>
          <a:p>
            <a:r>
              <a:rPr lang="en-US" dirty="0" smtClean="0">
                <a:solidFill>
                  <a:srgbClr val="F79646">
                    <a:lumMod val="75000"/>
                  </a:srgbClr>
                </a:solidFill>
              </a:rPr>
              <a:t>Click the Course Title in blue to register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0"/>
            <a:ext cx="8980529"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052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519113" y="639763"/>
            <a:ext cx="7689850" cy="641350"/>
          </a:xfrm>
          <a:prstGeom prst="rect">
            <a:avLst/>
          </a:prstGeom>
          <a:noFill/>
          <a:ln w="9525">
            <a:noFill/>
            <a:miter lim="800000"/>
            <a:headEnd/>
            <a:tailEnd/>
          </a:ln>
          <a:effectLst/>
        </p:spPr>
        <p:txBody>
          <a:bodyPr wrap="none">
            <a:spAutoFit/>
          </a:bodyPr>
          <a:lstStyle/>
          <a:p>
            <a:r>
              <a:rPr lang="en-US" b="1">
                <a:latin typeface="Arial" pitchFamily="34" charset="0"/>
              </a:rPr>
              <a:t>The percentage of American college students needing remediation in</a:t>
            </a:r>
          </a:p>
          <a:p>
            <a:r>
              <a:rPr lang="en-US" b="1">
                <a:latin typeface="Arial" pitchFamily="34" charset="0"/>
              </a:rPr>
              <a:t>reading and writing as freshmen is:    </a:t>
            </a:r>
          </a:p>
        </p:txBody>
      </p:sp>
      <p:sp>
        <p:nvSpPr>
          <p:cNvPr id="99331" name="Rectangle 3"/>
          <p:cNvSpPr>
            <a:spLocks noChangeArrowheads="1"/>
          </p:cNvSpPr>
          <p:nvPr/>
        </p:nvSpPr>
        <p:spPr bwMode="auto">
          <a:xfrm>
            <a:off x="971550" y="1773238"/>
            <a:ext cx="7200900" cy="4105275"/>
          </a:xfrm>
          <a:prstGeom prst="rect">
            <a:avLst/>
          </a:prstGeom>
          <a:solidFill>
            <a:srgbClr val="9CF5FE"/>
          </a:solidFill>
          <a:ln w="9525">
            <a:solidFill>
              <a:schemeClr val="tx1"/>
            </a:solidFill>
            <a:miter lim="800000"/>
            <a:headEnd/>
            <a:tailEnd/>
          </a:ln>
          <a:effectLst/>
        </p:spPr>
        <p:txBody>
          <a:bodyPr wrap="none" anchor="ctr"/>
          <a:lstStyle/>
          <a:p>
            <a:pPr algn="ctr"/>
            <a:endParaRPr lang="en-US">
              <a:latin typeface="Arial" pitchFamily="34" charset="0"/>
            </a:endParaRPr>
          </a:p>
        </p:txBody>
      </p:sp>
      <p:sp>
        <p:nvSpPr>
          <p:cNvPr id="99332" name="Text Box 4"/>
          <p:cNvSpPr txBox="1">
            <a:spLocks noChangeArrowheads="1"/>
          </p:cNvSpPr>
          <p:nvPr/>
        </p:nvSpPr>
        <p:spPr bwMode="auto">
          <a:xfrm>
            <a:off x="1166813" y="2008188"/>
            <a:ext cx="984250" cy="366712"/>
          </a:xfrm>
          <a:prstGeom prst="rect">
            <a:avLst/>
          </a:prstGeom>
          <a:noFill/>
          <a:ln w="9525">
            <a:noFill/>
            <a:miter lim="800000"/>
            <a:headEnd/>
            <a:tailEnd/>
          </a:ln>
          <a:effectLst/>
        </p:spPr>
        <p:txBody>
          <a:bodyPr wrap="none">
            <a:spAutoFit/>
          </a:bodyPr>
          <a:lstStyle/>
          <a:p>
            <a:pPr marL="342900" indent="-342900" defTabSz="914400">
              <a:buFontTx/>
              <a:buAutoNum type="alphaUcPeriod"/>
            </a:pPr>
            <a:r>
              <a:rPr lang="en-US" b="1">
                <a:latin typeface="Arial" pitchFamily="34" charset="0"/>
              </a:rPr>
              <a:t>99%</a:t>
            </a:r>
          </a:p>
        </p:txBody>
      </p:sp>
      <p:sp>
        <p:nvSpPr>
          <p:cNvPr id="99333" name="Text Box 5"/>
          <p:cNvSpPr txBox="1">
            <a:spLocks noChangeArrowheads="1"/>
          </p:cNvSpPr>
          <p:nvPr/>
        </p:nvSpPr>
        <p:spPr bwMode="auto">
          <a:xfrm>
            <a:off x="1258888" y="3068638"/>
            <a:ext cx="806450" cy="366712"/>
          </a:xfrm>
          <a:prstGeom prst="rect">
            <a:avLst/>
          </a:prstGeom>
          <a:noFill/>
          <a:ln w="9525">
            <a:noFill/>
            <a:miter lim="800000"/>
            <a:headEnd/>
            <a:tailEnd/>
          </a:ln>
          <a:effectLst/>
        </p:spPr>
        <p:txBody>
          <a:bodyPr wrap="none">
            <a:spAutoFit/>
          </a:bodyPr>
          <a:lstStyle/>
          <a:p>
            <a:pPr marL="342900" indent="-342900" defTabSz="914400"/>
            <a:r>
              <a:rPr lang="en-US" b="1">
                <a:latin typeface="Arial" pitchFamily="34" charset="0"/>
              </a:rPr>
              <a:t>B. 1%</a:t>
            </a:r>
          </a:p>
        </p:txBody>
      </p:sp>
      <p:sp>
        <p:nvSpPr>
          <p:cNvPr id="99334" name="Text Box 6"/>
          <p:cNvSpPr txBox="1">
            <a:spLocks noChangeArrowheads="1"/>
          </p:cNvSpPr>
          <p:nvPr/>
        </p:nvSpPr>
        <p:spPr bwMode="auto">
          <a:xfrm>
            <a:off x="1258888" y="4005263"/>
            <a:ext cx="996950" cy="366712"/>
          </a:xfrm>
          <a:prstGeom prst="rect">
            <a:avLst/>
          </a:prstGeom>
          <a:noFill/>
          <a:ln w="9525">
            <a:noFill/>
            <a:miter lim="800000"/>
            <a:headEnd/>
            <a:tailEnd/>
          </a:ln>
          <a:effectLst/>
        </p:spPr>
        <p:txBody>
          <a:bodyPr wrap="none">
            <a:spAutoFit/>
          </a:bodyPr>
          <a:lstStyle/>
          <a:p>
            <a:pPr marL="342900" indent="-342900" defTabSz="914400"/>
            <a:r>
              <a:rPr lang="en-US" b="1">
                <a:latin typeface="Arial" pitchFamily="34" charset="0"/>
              </a:rPr>
              <a:t>C.  20%</a:t>
            </a:r>
          </a:p>
        </p:txBody>
      </p:sp>
      <p:sp>
        <p:nvSpPr>
          <p:cNvPr id="99335" name="Text Box 7"/>
          <p:cNvSpPr txBox="1">
            <a:spLocks noChangeArrowheads="1"/>
          </p:cNvSpPr>
          <p:nvPr/>
        </p:nvSpPr>
        <p:spPr bwMode="auto">
          <a:xfrm>
            <a:off x="1187450" y="5084763"/>
            <a:ext cx="996950" cy="366712"/>
          </a:xfrm>
          <a:prstGeom prst="rect">
            <a:avLst/>
          </a:prstGeom>
          <a:noFill/>
          <a:ln w="9525">
            <a:noFill/>
            <a:miter lim="800000"/>
            <a:headEnd/>
            <a:tailEnd/>
          </a:ln>
          <a:effectLst/>
        </p:spPr>
        <p:txBody>
          <a:bodyPr wrap="none">
            <a:spAutoFit/>
          </a:bodyPr>
          <a:lstStyle/>
          <a:p>
            <a:pPr marL="342900" indent="-342900" defTabSz="914400"/>
            <a:r>
              <a:rPr lang="en-US" b="1">
                <a:latin typeface="Arial" pitchFamily="34" charset="0"/>
              </a:rPr>
              <a:t>D.  40%</a:t>
            </a:r>
          </a:p>
        </p:txBody>
      </p:sp>
      <p:sp>
        <p:nvSpPr>
          <p:cNvPr id="99336" name="Text Box 8"/>
          <p:cNvSpPr txBox="1">
            <a:spLocks noChangeArrowheads="1"/>
          </p:cNvSpPr>
          <p:nvPr/>
        </p:nvSpPr>
        <p:spPr bwMode="auto">
          <a:xfrm>
            <a:off x="2916238" y="4941888"/>
            <a:ext cx="463550" cy="701675"/>
          </a:xfrm>
          <a:prstGeom prst="rect">
            <a:avLst/>
          </a:prstGeom>
          <a:solidFill>
            <a:schemeClr val="bg1"/>
          </a:solidFill>
          <a:ln w="9525">
            <a:noFill/>
            <a:miter lim="800000"/>
            <a:headEnd/>
            <a:tailEnd/>
          </a:ln>
          <a:effectLst/>
        </p:spPr>
        <p:txBody>
          <a:bodyPr wrap="none">
            <a:spAutoFit/>
          </a:bodyPr>
          <a:lstStyle/>
          <a:p>
            <a:r>
              <a:rPr lang="en-US" sz="40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dissolve">
                                      <p:cBhvr>
                                        <p:cTn id="7" dur="500"/>
                                        <p:tgtEl>
                                          <p:spTgt spid="993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3"/>
                                        </p:tgtEl>
                                        <p:attrNameLst>
                                          <p:attrName>style.visibility</p:attrName>
                                        </p:attrNameLst>
                                      </p:cBhvr>
                                      <p:to>
                                        <p:strVal val="visible"/>
                                      </p:to>
                                    </p:set>
                                    <p:animEffect transition="in" filter="dissolve">
                                      <p:cBhvr>
                                        <p:cTn id="12" dur="500"/>
                                        <p:tgtEl>
                                          <p:spTgt spid="993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4"/>
                                        </p:tgtEl>
                                        <p:attrNameLst>
                                          <p:attrName>style.visibility</p:attrName>
                                        </p:attrNameLst>
                                      </p:cBhvr>
                                      <p:to>
                                        <p:strVal val="visible"/>
                                      </p:to>
                                    </p:set>
                                    <p:animEffect transition="in" filter="dissolve">
                                      <p:cBhvr>
                                        <p:cTn id="17" dur="500"/>
                                        <p:tgtEl>
                                          <p:spTgt spid="993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5"/>
                                        </p:tgtEl>
                                        <p:attrNameLst>
                                          <p:attrName>style.visibility</p:attrName>
                                        </p:attrNameLst>
                                      </p:cBhvr>
                                      <p:to>
                                        <p:strVal val="visible"/>
                                      </p:to>
                                    </p:set>
                                    <p:animEffect transition="in" filter="dissolve">
                                      <p:cBhvr>
                                        <p:cTn id="22" dur="500"/>
                                        <p:tgtEl>
                                          <p:spTgt spid="99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336"/>
                                        </p:tgtEl>
                                        <p:attrNameLst>
                                          <p:attrName>style.visibility</p:attrName>
                                        </p:attrNameLst>
                                      </p:cBhvr>
                                      <p:to>
                                        <p:strVal val="visible"/>
                                      </p:to>
                                    </p:set>
                                    <p:animEffect transition="in" filter="dissolve">
                                      <p:cBhvr>
                                        <p:cTn id="27" dur="5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3" grpId="0"/>
      <p:bldP spid="99334" grpId="0"/>
      <p:bldP spid="99335" grpId="0"/>
      <p:bldP spid="9933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smtClean="0">
                <a:solidFill>
                  <a:schemeClr val="accent3">
                    <a:lumMod val="75000"/>
                  </a:schemeClr>
                </a:solidFill>
              </a:rPr>
              <a:t>Course Registration</a:t>
            </a:r>
            <a:br>
              <a:rPr lang="en-US" dirty="0" smtClean="0">
                <a:solidFill>
                  <a:schemeClr val="accent3">
                    <a:lumMod val="75000"/>
                  </a:schemeClr>
                </a:solidFill>
              </a:rPr>
            </a:br>
            <a:r>
              <a:rPr lang="en-US" b="1" i="1" dirty="0" smtClean="0">
                <a:solidFill>
                  <a:schemeClr val="accent3">
                    <a:lumMod val="75000"/>
                  </a:schemeClr>
                </a:solidFill>
              </a:rPr>
              <a:t>Instructor Led Course</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5" y="1483110"/>
            <a:ext cx="9036205" cy="499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264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0"/>
            <a:ext cx="8229600" cy="1143000"/>
          </a:xfrm>
        </p:spPr>
        <p:txBody>
          <a:bodyPr>
            <a:normAutofit fontScale="90000"/>
          </a:bodyPr>
          <a:lstStyle/>
          <a:p>
            <a:r>
              <a:rPr lang="en-US" dirty="0" smtClean="0">
                <a:solidFill>
                  <a:schemeClr val="accent3">
                    <a:lumMod val="75000"/>
                  </a:schemeClr>
                </a:solidFill>
              </a:rPr>
              <a:t>Course Registration</a:t>
            </a:r>
            <a:br>
              <a:rPr lang="en-US" dirty="0" smtClean="0">
                <a:solidFill>
                  <a:schemeClr val="accent3">
                    <a:lumMod val="75000"/>
                  </a:schemeClr>
                </a:solidFill>
              </a:rPr>
            </a:br>
            <a:r>
              <a:rPr lang="en-US" b="1" i="1" dirty="0" smtClean="0">
                <a:solidFill>
                  <a:schemeClr val="accent3">
                    <a:lumMod val="75000"/>
                  </a:schemeClr>
                </a:solidFill>
              </a:rPr>
              <a:t>Instructor Led Courses</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 y="1348724"/>
            <a:ext cx="8991600" cy="128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886" y="979392"/>
            <a:ext cx="8763000" cy="369332"/>
          </a:xfrm>
          <a:prstGeom prst="rect">
            <a:avLst/>
          </a:prstGeom>
          <a:noFill/>
        </p:spPr>
        <p:txBody>
          <a:bodyPr wrap="square" rtlCol="0">
            <a:spAutoFit/>
          </a:bodyPr>
          <a:lstStyle/>
          <a:p>
            <a:r>
              <a:rPr lang="en-US" b="1" dirty="0" smtClean="0">
                <a:solidFill>
                  <a:srgbClr val="F79646">
                    <a:lumMod val="75000"/>
                  </a:srgbClr>
                </a:solidFill>
              </a:rPr>
              <a:t>Step 1 </a:t>
            </a:r>
            <a:r>
              <a:rPr lang="en-US" dirty="0" smtClean="0">
                <a:solidFill>
                  <a:srgbClr val="F79646">
                    <a:lumMod val="75000"/>
                  </a:srgbClr>
                </a:solidFill>
              </a:rPr>
              <a:t>click Register</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3" y="2872906"/>
            <a:ext cx="8326211" cy="223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2514588"/>
            <a:ext cx="8763000" cy="369332"/>
          </a:xfrm>
          <a:prstGeom prst="rect">
            <a:avLst/>
          </a:prstGeom>
          <a:noFill/>
        </p:spPr>
        <p:txBody>
          <a:bodyPr wrap="square" rtlCol="0">
            <a:spAutoFit/>
          </a:bodyPr>
          <a:lstStyle/>
          <a:p>
            <a:r>
              <a:rPr lang="en-US" b="1" dirty="0" smtClean="0">
                <a:solidFill>
                  <a:srgbClr val="F79646">
                    <a:lumMod val="75000"/>
                  </a:srgbClr>
                </a:solidFill>
              </a:rPr>
              <a:t>Step 2 </a:t>
            </a:r>
            <a:r>
              <a:rPr lang="en-US" dirty="0" smtClean="0">
                <a:solidFill>
                  <a:srgbClr val="F79646">
                    <a:lumMod val="75000"/>
                  </a:srgbClr>
                </a:solidFill>
              </a:rPr>
              <a:t>click Next</a:t>
            </a:r>
          </a:p>
        </p:txBody>
      </p:sp>
      <p:sp>
        <p:nvSpPr>
          <p:cNvPr id="8" name="TextBox 7"/>
          <p:cNvSpPr txBox="1"/>
          <p:nvPr/>
        </p:nvSpPr>
        <p:spPr>
          <a:xfrm>
            <a:off x="54428" y="5061041"/>
            <a:ext cx="8763000" cy="369332"/>
          </a:xfrm>
          <a:prstGeom prst="rect">
            <a:avLst/>
          </a:prstGeom>
          <a:noFill/>
        </p:spPr>
        <p:txBody>
          <a:bodyPr wrap="square" rtlCol="0">
            <a:spAutoFit/>
          </a:bodyPr>
          <a:lstStyle/>
          <a:p>
            <a:r>
              <a:rPr lang="en-US" dirty="0" smtClean="0">
                <a:solidFill>
                  <a:srgbClr val="F79646">
                    <a:lumMod val="75000"/>
                  </a:srgbClr>
                </a:solidFill>
              </a:rPr>
              <a:t>Registration Complete</a:t>
            </a:r>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28" y="5410200"/>
            <a:ext cx="5934074" cy="137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994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75000"/>
                  </a:schemeClr>
                </a:solidFill>
              </a:rPr>
              <a:t>Course Registration</a:t>
            </a:r>
            <a:br>
              <a:rPr lang="en-US" dirty="0" smtClean="0">
                <a:solidFill>
                  <a:schemeClr val="accent3">
                    <a:lumMod val="75000"/>
                  </a:schemeClr>
                </a:solidFill>
              </a:rPr>
            </a:br>
            <a:r>
              <a:rPr lang="en-US" b="1" i="1" dirty="0" smtClean="0">
                <a:solidFill>
                  <a:schemeClr val="accent3">
                    <a:lumMod val="75000"/>
                  </a:schemeClr>
                </a:solidFill>
              </a:rPr>
              <a:t>Self-Paced – Course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6" y="1752606"/>
            <a:ext cx="8991600" cy="450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572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4"/>
            <a:ext cx="8229600" cy="1143000"/>
          </a:xfrm>
        </p:spPr>
        <p:txBody>
          <a:bodyPr>
            <a:normAutofit fontScale="90000"/>
          </a:bodyPr>
          <a:lstStyle/>
          <a:p>
            <a:r>
              <a:rPr lang="en-US" dirty="0">
                <a:solidFill>
                  <a:schemeClr val="accent3">
                    <a:lumMod val="75000"/>
                  </a:schemeClr>
                </a:solidFill>
              </a:rPr>
              <a:t>Course Registration</a:t>
            </a:r>
            <a:br>
              <a:rPr lang="en-US" dirty="0">
                <a:solidFill>
                  <a:schemeClr val="accent3">
                    <a:lumMod val="75000"/>
                  </a:schemeClr>
                </a:solidFill>
              </a:rPr>
            </a:br>
            <a:r>
              <a:rPr lang="en-US" b="1" i="1" dirty="0">
                <a:solidFill>
                  <a:schemeClr val="accent3">
                    <a:lumMod val="75000"/>
                  </a:schemeClr>
                </a:solidFill>
              </a:rPr>
              <a:t>Self-Paced – Course</a:t>
            </a:r>
            <a:endParaRPr lang="en-US" dirty="0"/>
          </a:p>
        </p:txBody>
      </p:sp>
      <p:sp>
        <p:nvSpPr>
          <p:cNvPr id="3" name="TextBox 2"/>
          <p:cNvSpPr txBox="1"/>
          <p:nvPr/>
        </p:nvSpPr>
        <p:spPr>
          <a:xfrm>
            <a:off x="76202" y="1414832"/>
            <a:ext cx="8763000" cy="369332"/>
          </a:xfrm>
          <a:prstGeom prst="rect">
            <a:avLst/>
          </a:prstGeom>
          <a:noFill/>
        </p:spPr>
        <p:txBody>
          <a:bodyPr wrap="square" rtlCol="0">
            <a:spAutoFit/>
          </a:bodyPr>
          <a:lstStyle/>
          <a:p>
            <a:r>
              <a:rPr lang="en-US" b="1" dirty="0" smtClean="0">
                <a:solidFill>
                  <a:srgbClr val="F79646">
                    <a:lumMod val="75000"/>
                  </a:srgbClr>
                </a:solidFill>
              </a:rPr>
              <a:t>Step 1 </a:t>
            </a:r>
            <a:r>
              <a:rPr lang="en-US" dirty="0" smtClean="0">
                <a:solidFill>
                  <a:srgbClr val="F79646">
                    <a:lumMod val="75000"/>
                  </a:srgbClr>
                </a:solidFill>
              </a:rPr>
              <a:t>click View</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30" y="1980112"/>
            <a:ext cx="9002486" cy="116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970" y="3276334"/>
            <a:ext cx="8763000" cy="369332"/>
          </a:xfrm>
          <a:prstGeom prst="rect">
            <a:avLst/>
          </a:prstGeom>
          <a:noFill/>
        </p:spPr>
        <p:txBody>
          <a:bodyPr wrap="square" rtlCol="0">
            <a:spAutoFit/>
          </a:bodyPr>
          <a:lstStyle/>
          <a:p>
            <a:r>
              <a:rPr lang="en-US" b="1" dirty="0" smtClean="0">
                <a:solidFill>
                  <a:srgbClr val="F79646">
                    <a:lumMod val="75000"/>
                  </a:srgbClr>
                </a:solidFill>
              </a:rPr>
              <a:t>Step 2 </a:t>
            </a:r>
            <a:r>
              <a:rPr lang="en-US" dirty="0" smtClean="0">
                <a:solidFill>
                  <a:srgbClr val="F79646">
                    <a:lumMod val="75000"/>
                  </a:srgbClr>
                </a:solidFill>
              </a:rPr>
              <a:t>Read/View the entire Resource</a:t>
            </a:r>
          </a:p>
        </p:txBody>
      </p:sp>
      <p:sp>
        <p:nvSpPr>
          <p:cNvPr id="6" name="TextBox 5"/>
          <p:cNvSpPr txBox="1"/>
          <p:nvPr/>
        </p:nvSpPr>
        <p:spPr>
          <a:xfrm>
            <a:off x="108856" y="3799138"/>
            <a:ext cx="8763000" cy="369332"/>
          </a:xfrm>
          <a:prstGeom prst="rect">
            <a:avLst/>
          </a:prstGeom>
          <a:noFill/>
        </p:spPr>
        <p:txBody>
          <a:bodyPr wrap="square" rtlCol="0">
            <a:spAutoFit/>
          </a:bodyPr>
          <a:lstStyle/>
          <a:p>
            <a:r>
              <a:rPr lang="en-US" dirty="0" smtClean="0">
                <a:solidFill>
                  <a:srgbClr val="F79646">
                    <a:lumMod val="75000"/>
                  </a:srgbClr>
                </a:solidFill>
              </a:rPr>
              <a:t>Self-Paced course is completed</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3" y="4212015"/>
            <a:ext cx="9025321" cy="115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8856" y="1980112"/>
            <a:ext cx="1186544" cy="3820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774372" y="2017669"/>
            <a:ext cx="3200400" cy="29010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654628" y="4321628"/>
            <a:ext cx="3200400" cy="29010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65108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75000"/>
                  </a:schemeClr>
                </a:solidFill>
              </a:rPr>
              <a:t>How to Receive Credit for a Course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6" y="3842636"/>
            <a:ext cx="9005887" cy="10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886" y="1763490"/>
            <a:ext cx="8763000" cy="1815882"/>
          </a:xfrm>
          <a:prstGeom prst="rect">
            <a:avLst/>
          </a:prstGeom>
          <a:noFill/>
        </p:spPr>
        <p:txBody>
          <a:bodyPr wrap="square" rtlCol="0">
            <a:spAutoFit/>
          </a:bodyPr>
          <a:lstStyle/>
          <a:p>
            <a:r>
              <a:rPr lang="en-US" sz="1600" b="1" dirty="0" smtClean="0">
                <a:solidFill>
                  <a:srgbClr val="F79646">
                    <a:lumMod val="75000"/>
                  </a:srgbClr>
                </a:solidFill>
              </a:rPr>
              <a:t>Step 1 </a:t>
            </a:r>
            <a:r>
              <a:rPr lang="en-US" sz="1600" dirty="0" smtClean="0">
                <a:solidFill>
                  <a:srgbClr val="F79646">
                    <a:lumMod val="75000"/>
                  </a:srgbClr>
                </a:solidFill>
              </a:rPr>
              <a:t>– For Instructor Led courses the instructor must mark you Complete. You can verify your completion status by viewing your Transcript. Once you are marked complete the course will appear on your Transcript.</a:t>
            </a:r>
          </a:p>
          <a:p>
            <a:endParaRPr lang="en-US" sz="1600" dirty="0">
              <a:solidFill>
                <a:srgbClr val="F79646">
                  <a:lumMod val="75000"/>
                </a:srgbClr>
              </a:solidFill>
            </a:endParaRPr>
          </a:p>
          <a:p>
            <a:r>
              <a:rPr lang="en-US" sz="1600" b="1" dirty="0" smtClean="0">
                <a:solidFill>
                  <a:srgbClr val="F79646">
                    <a:lumMod val="75000"/>
                  </a:srgbClr>
                </a:solidFill>
              </a:rPr>
              <a:t>Step 2 </a:t>
            </a:r>
            <a:r>
              <a:rPr lang="en-US" sz="1600" dirty="0" smtClean="0">
                <a:solidFill>
                  <a:srgbClr val="F79646">
                    <a:lumMod val="75000"/>
                  </a:srgbClr>
                </a:solidFill>
              </a:rPr>
              <a:t>– You must complete the Course Evaluation survey. You can view the survey status on your Transcript under Survey. If the Take Survey button is available you can complete the survey, otherwise there will be a message informing you of when the survey will be available.</a:t>
            </a:r>
          </a:p>
        </p:txBody>
      </p:sp>
    </p:spTree>
    <p:extLst>
      <p:ext uri="{BB962C8B-B14F-4D97-AF65-F5344CB8AC3E}">
        <p14:creationId xmlns:p14="http://schemas.microsoft.com/office/powerpoint/2010/main" val="3102562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72"/>
            <a:ext cx="8229600" cy="884238"/>
          </a:xfrm>
        </p:spPr>
        <p:txBody>
          <a:bodyPr/>
          <a:lstStyle/>
          <a:p>
            <a:r>
              <a:rPr lang="en-US" dirty="0" smtClean="0">
                <a:solidFill>
                  <a:schemeClr val="accent3">
                    <a:lumMod val="75000"/>
                  </a:schemeClr>
                </a:solidFill>
              </a:rPr>
              <a:t>Transcript</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4" y="1673232"/>
            <a:ext cx="8991606" cy="511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2" y="842235"/>
            <a:ext cx="2666998" cy="830997"/>
          </a:xfrm>
          <a:prstGeom prst="rect">
            <a:avLst/>
          </a:prstGeom>
          <a:noFill/>
        </p:spPr>
        <p:txBody>
          <a:bodyPr wrap="square" rtlCol="0">
            <a:spAutoFit/>
          </a:bodyPr>
          <a:lstStyle/>
          <a:p>
            <a:r>
              <a:rPr lang="en-US" sz="1600" b="1" dirty="0" smtClean="0">
                <a:solidFill>
                  <a:srgbClr val="F79646">
                    <a:lumMod val="75000"/>
                  </a:srgbClr>
                </a:solidFill>
              </a:rPr>
              <a:t>Your Transcript Provides</a:t>
            </a:r>
          </a:p>
          <a:p>
            <a:pPr marL="285750" indent="-285750">
              <a:buFont typeface="Arial" pitchFamily="34" charset="0"/>
              <a:buChar char="•"/>
            </a:pPr>
            <a:r>
              <a:rPr lang="en-US" sz="1600" dirty="0" smtClean="0">
                <a:solidFill>
                  <a:srgbClr val="F79646">
                    <a:lumMod val="75000"/>
                  </a:srgbClr>
                </a:solidFill>
              </a:rPr>
              <a:t>Survey Status</a:t>
            </a:r>
          </a:p>
          <a:p>
            <a:pPr marL="285750" indent="-285750">
              <a:buFont typeface="Arial" pitchFamily="34" charset="0"/>
              <a:buChar char="•"/>
            </a:pPr>
            <a:r>
              <a:rPr lang="en-US" sz="1600" dirty="0" smtClean="0">
                <a:solidFill>
                  <a:srgbClr val="F79646">
                    <a:lumMod val="75000"/>
                  </a:srgbClr>
                </a:solidFill>
              </a:rPr>
              <a:t>Key Course Information</a:t>
            </a:r>
          </a:p>
        </p:txBody>
      </p:sp>
      <p:sp>
        <p:nvSpPr>
          <p:cNvPr id="5" name="TextBox 4"/>
          <p:cNvSpPr txBox="1"/>
          <p:nvPr/>
        </p:nvSpPr>
        <p:spPr>
          <a:xfrm>
            <a:off x="2525474" y="1070836"/>
            <a:ext cx="2666998" cy="584775"/>
          </a:xfrm>
          <a:prstGeom prst="rect">
            <a:avLst/>
          </a:prstGeom>
          <a:noFill/>
        </p:spPr>
        <p:txBody>
          <a:bodyPr wrap="square" rtlCol="0">
            <a:spAutoFit/>
          </a:bodyPr>
          <a:lstStyle/>
          <a:p>
            <a:pPr marL="285750" indent="-285750">
              <a:buFont typeface="Arial" pitchFamily="34" charset="0"/>
              <a:buChar char="•"/>
            </a:pPr>
            <a:r>
              <a:rPr lang="en-US" sz="1600" dirty="0" smtClean="0">
                <a:solidFill>
                  <a:srgbClr val="F79646">
                    <a:lumMod val="75000"/>
                  </a:srgbClr>
                </a:solidFill>
              </a:rPr>
              <a:t>Completion Status</a:t>
            </a:r>
          </a:p>
          <a:p>
            <a:pPr marL="285750" indent="-285750">
              <a:buFont typeface="Arial" pitchFamily="34" charset="0"/>
              <a:buChar char="•"/>
            </a:pPr>
            <a:r>
              <a:rPr lang="en-US" sz="1600" dirty="0" smtClean="0">
                <a:solidFill>
                  <a:srgbClr val="F79646">
                    <a:lumMod val="75000"/>
                  </a:srgbClr>
                </a:solidFill>
              </a:rPr>
              <a:t>Credit Amount</a:t>
            </a:r>
          </a:p>
        </p:txBody>
      </p:sp>
    </p:spTree>
    <p:extLst>
      <p:ext uri="{BB962C8B-B14F-4D97-AF65-F5344CB8AC3E}">
        <p14:creationId xmlns:p14="http://schemas.microsoft.com/office/powerpoint/2010/main" val="1716862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519113" y="639763"/>
            <a:ext cx="8413750" cy="641350"/>
          </a:xfrm>
          <a:prstGeom prst="rect">
            <a:avLst/>
          </a:prstGeom>
          <a:noFill/>
          <a:ln w="9525">
            <a:noFill/>
            <a:miter lim="800000"/>
            <a:headEnd/>
            <a:tailEnd/>
          </a:ln>
          <a:effectLst/>
        </p:spPr>
        <p:txBody>
          <a:bodyPr wrap="none">
            <a:spAutoFit/>
          </a:bodyPr>
          <a:lstStyle/>
          <a:p>
            <a:r>
              <a:rPr lang="en-US" b="1">
                <a:latin typeface="Arial" pitchFamily="34" charset="0"/>
              </a:rPr>
              <a:t>As of today, 45 states have adopted the Common Core. Two of the holdouts</a:t>
            </a:r>
          </a:p>
          <a:p>
            <a:r>
              <a:rPr lang="en-US" b="1">
                <a:latin typeface="Arial" pitchFamily="34" charset="0"/>
              </a:rPr>
              <a:t>are:  </a:t>
            </a:r>
          </a:p>
        </p:txBody>
      </p:sp>
      <p:sp>
        <p:nvSpPr>
          <p:cNvPr id="100355" name="Rectangle 3"/>
          <p:cNvSpPr>
            <a:spLocks noChangeArrowheads="1"/>
          </p:cNvSpPr>
          <p:nvPr/>
        </p:nvSpPr>
        <p:spPr bwMode="auto">
          <a:xfrm>
            <a:off x="971550" y="1773238"/>
            <a:ext cx="7200900" cy="4105275"/>
          </a:xfrm>
          <a:prstGeom prst="rect">
            <a:avLst/>
          </a:prstGeom>
          <a:solidFill>
            <a:srgbClr val="66FF33"/>
          </a:solidFill>
          <a:ln w="9525">
            <a:solidFill>
              <a:schemeClr val="tx1"/>
            </a:solidFill>
            <a:miter lim="800000"/>
            <a:headEnd/>
            <a:tailEnd/>
          </a:ln>
          <a:effectLst/>
        </p:spPr>
        <p:txBody>
          <a:bodyPr wrap="none" anchor="ctr"/>
          <a:lstStyle/>
          <a:p>
            <a:pPr algn="ctr"/>
            <a:endParaRPr lang="en-US">
              <a:latin typeface="Arial" pitchFamily="34" charset="0"/>
            </a:endParaRPr>
          </a:p>
        </p:txBody>
      </p:sp>
      <p:sp>
        <p:nvSpPr>
          <p:cNvPr id="100356" name="Text Box 4"/>
          <p:cNvSpPr txBox="1">
            <a:spLocks noChangeArrowheads="1"/>
          </p:cNvSpPr>
          <p:nvPr/>
        </p:nvSpPr>
        <p:spPr bwMode="auto">
          <a:xfrm>
            <a:off x="1166813" y="2008188"/>
            <a:ext cx="2444750" cy="366712"/>
          </a:xfrm>
          <a:prstGeom prst="rect">
            <a:avLst/>
          </a:prstGeom>
          <a:noFill/>
          <a:ln w="9525">
            <a:noFill/>
            <a:miter lim="800000"/>
            <a:headEnd/>
            <a:tailEnd/>
          </a:ln>
          <a:effectLst/>
        </p:spPr>
        <p:txBody>
          <a:bodyPr wrap="none">
            <a:spAutoFit/>
          </a:bodyPr>
          <a:lstStyle/>
          <a:p>
            <a:pPr marL="342900" indent="-342900" defTabSz="914400">
              <a:buFontTx/>
              <a:buAutoNum type="alphaUcPeriod"/>
            </a:pPr>
            <a:r>
              <a:rPr lang="en-US" b="1">
                <a:latin typeface="Arial" pitchFamily="34" charset="0"/>
              </a:rPr>
              <a:t>Texas and Alaska</a:t>
            </a:r>
          </a:p>
        </p:txBody>
      </p:sp>
      <p:sp>
        <p:nvSpPr>
          <p:cNvPr id="100357" name="Text Box 5"/>
          <p:cNvSpPr txBox="1">
            <a:spLocks noChangeArrowheads="1"/>
          </p:cNvSpPr>
          <p:nvPr/>
        </p:nvSpPr>
        <p:spPr bwMode="auto">
          <a:xfrm>
            <a:off x="1258888" y="3068638"/>
            <a:ext cx="2724150" cy="366712"/>
          </a:xfrm>
          <a:prstGeom prst="rect">
            <a:avLst/>
          </a:prstGeom>
          <a:noFill/>
          <a:ln w="9525">
            <a:noFill/>
            <a:miter lim="800000"/>
            <a:headEnd/>
            <a:tailEnd/>
          </a:ln>
          <a:effectLst/>
        </p:spPr>
        <p:txBody>
          <a:bodyPr wrap="none">
            <a:spAutoFit/>
          </a:bodyPr>
          <a:lstStyle/>
          <a:p>
            <a:pPr marL="342900" indent="-342900" defTabSz="914400"/>
            <a:r>
              <a:rPr lang="en-US" b="1">
                <a:latin typeface="Arial" pitchFamily="34" charset="0"/>
              </a:rPr>
              <a:t>B.  Kansas and Arizona</a:t>
            </a:r>
          </a:p>
        </p:txBody>
      </p:sp>
      <p:sp>
        <p:nvSpPr>
          <p:cNvPr id="100358" name="Text Box 6"/>
          <p:cNvSpPr txBox="1">
            <a:spLocks noChangeArrowheads="1"/>
          </p:cNvSpPr>
          <p:nvPr/>
        </p:nvSpPr>
        <p:spPr bwMode="auto">
          <a:xfrm>
            <a:off x="1258888" y="4005263"/>
            <a:ext cx="3689350" cy="366712"/>
          </a:xfrm>
          <a:prstGeom prst="rect">
            <a:avLst/>
          </a:prstGeom>
          <a:noFill/>
          <a:ln w="9525">
            <a:noFill/>
            <a:miter lim="800000"/>
            <a:headEnd/>
            <a:tailEnd/>
          </a:ln>
          <a:effectLst/>
        </p:spPr>
        <p:txBody>
          <a:bodyPr wrap="none">
            <a:spAutoFit/>
          </a:bodyPr>
          <a:lstStyle/>
          <a:p>
            <a:pPr marL="342900" indent="-342900" defTabSz="914400"/>
            <a:r>
              <a:rPr lang="en-US" b="1">
                <a:latin typeface="Arial" pitchFamily="34" charset="0"/>
              </a:rPr>
              <a:t>C. South Carolina and California</a:t>
            </a:r>
          </a:p>
        </p:txBody>
      </p:sp>
      <p:sp>
        <p:nvSpPr>
          <p:cNvPr id="100359" name="Text Box 7"/>
          <p:cNvSpPr txBox="1">
            <a:spLocks noChangeArrowheads="1"/>
          </p:cNvSpPr>
          <p:nvPr/>
        </p:nvSpPr>
        <p:spPr bwMode="auto">
          <a:xfrm>
            <a:off x="1187450" y="5084763"/>
            <a:ext cx="5873750" cy="366712"/>
          </a:xfrm>
          <a:prstGeom prst="rect">
            <a:avLst/>
          </a:prstGeom>
          <a:noFill/>
          <a:ln w="9525">
            <a:noFill/>
            <a:miter lim="800000"/>
            <a:headEnd/>
            <a:tailEnd/>
          </a:ln>
          <a:effectLst/>
        </p:spPr>
        <p:txBody>
          <a:bodyPr wrap="none">
            <a:spAutoFit/>
          </a:bodyPr>
          <a:lstStyle/>
          <a:p>
            <a:pPr marL="342900" indent="-342900" defTabSz="914400"/>
            <a:r>
              <a:rPr lang="en-US" b="1">
                <a:latin typeface="Arial" pitchFamily="34" charset="0"/>
              </a:rPr>
              <a:t>D.  This is a trick question. There are only 45 states. </a:t>
            </a:r>
          </a:p>
        </p:txBody>
      </p:sp>
      <p:sp>
        <p:nvSpPr>
          <p:cNvPr id="100360" name="Text Box 8"/>
          <p:cNvSpPr txBox="1">
            <a:spLocks noChangeArrowheads="1"/>
          </p:cNvSpPr>
          <p:nvPr/>
        </p:nvSpPr>
        <p:spPr bwMode="auto">
          <a:xfrm>
            <a:off x="7380288" y="1916113"/>
            <a:ext cx="463550" cy="701675"/>
          </a:xfrm>
          <a:prstGeom prst="rect">
            <a:avLst/>
          </a:prstGeom>
          <a:solidFill>
            <a:schemeClr val="bg1"/>
          </a:solidFill>
          <a:ln w="9525">
            <a:noFill/>
            <a:miter lim="800000"/>
            <a:headEnd/>
            <a:tailEnd/>
          </a:ln>
          <a:effectLst/>
        </p:spPr>
        <p:txBody>
          <a:bodyPr wrap="none">
            <a:spAutoFit/>
          </a:bodyPr>
          <a:lstStyle/>
          <a:p>
            <a:r>
              <a:rPr lang="en-US" sz="40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dissolve">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dissolve">
                                      <p:cBhvr>
                                        <p:cTn id="12" dur="500"/>
                                        <p:tgtEl>
                                          <p:spTgt spid="1003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0358"/>
                                        </p:tgtEl>
                                        <p:attrNameLst>
                                          <p:attrName>style.visibility</p:attrName>
                                        </p:attrNameLst>
                                      </p:cBhvr>
                                      <p:to>
                                        <p:strVal val="visible"/>
                                      </p:to>
                                    </p:set>
                                    <p:animEffect transition="in" filter="dissolve">
                                      <p:cBhvr>
                                        <p:cTn id="17" dur="500"/>
                                        <p:tgtEl>
                                          <p:spTgt spid="1003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0359"/>
                                        </p:tgtEl>
                                        <p:attrNameLst>
                                          <p:attrName>style.visibility</p:attrName>
                                        </p:attrNameLst>
                                      </p:cBhvr>
                                      <p:to>
                                        <p:strVal val="visible"/>
                                      </p:to>
                                    </p:set>
                                    <p:animEffect transition="in" filter="dissolve">
                                      <p:cBhvr>
                                        <p:cTn id="22" dur="500"/>
                                        <p:tgtEl>
                                          <p:spTgt spid="1003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0360"/>
                                        </p:tgtEl>
                                        <p:attrNameLst>
                                          <p:attrName>style.visibility</p:attrName>
                                        </p:attrNameLst>
                                      </p:cBhvr>
                                      <p:to>
                                        <p:strVal val="visible"/>
                                      </p:to>
                                    </p:set>
                                    <p:animEffect transition="in" filter="dissolve">
                                      <p:cBhvr>
                                        <p:cTn id="27" dur="500"/>
                                        <p:tgtEl>
                                          <p:spTgt spid="100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P spid="100358" grpId="0"/>
      <p:bldP spid="100359" grpId="0"/>
      <p:bldP spid="1003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468313" y="260350"/>
            <a:ext cx="8553450" cy="915988"/>
          </a:xfrm>
          <a:prstGeom prst="rect">
            <a:avLst/>
          </a:prstGeom>
          <a:noFill/>
          <a:ln w="9525">
            <a:noFill/>
            <a:miter lim="800000"/>
            <a:headEnd/>
            <a:tailEnd/>
          </a:ln>
          <a:effectLst/>
        </p:spPr>
        <p:txBody>
          <a:bodyPr wrap="none">
            <a:spAutoFit/>
          </a:bodyPr>
          <a:lstStyle/>
          <a:p>
            <a:r>
              <a:rPr lang="en-US" b="1">
                <a:latin typeface="Arial" pitchFamily="34" charset="0"/>
              </a:rPr>
              <a:t>The Common Core stresses higher level thinking skills. The words</a:t>
            </a:r>
          </a:p>
          <a:p>
            <a:r>
              <a:rPr lang="en-US" b="1" i="1">
                <a:latin typeface="Arial" pitchFamily="34" charset="0"/>
              </a:rPr>
              <a:t>analyze </a:t>
            </a:r>
            <a:r>
              <a:rPr lang="en-US" b="1">
                <a:latin typeface="Arial" pitchFamily="34" charset="0"/>
              </a:rPr>
              <a:t>and </a:t>
            </a:r>
            <a:r>
              <a:rPr lang="en-US" b="1" i="1">
                <a:latin typeface="Arial" pitchFamily="34" charset="0"/>
              </a:rPr>
              <a:t>analysis</a:t>
            </a:r>
            <a:r>
              <a:rPr lang="en-US" b="1">
                <a:latin typeface="Arial" pitchFamily="34" charset="0"/>
              </a:rPr>
              <a:t> are used how many times in the Literacy Standards and</a:t>
            </a:r>
          </a:p>
          <a:p>
            <a:r>
              <a:rPr lang="en-US" b="1">
                <a:latin typeface="Arial" pitchFamily="34" charset="0"/>
              </a:rPr>
              <a:t>Performance Task Exemplars :  </a:t>
            </a:r>
          </a:p>
        </p:txBody>
      </p:sp>
      <p:sp>
        <p:nvSpPr>
          <p:cNvPr id="101379" name="Rectangle 3"/>
          <p:cNvSpPr>
            <a:spLocks noChangeArrowheads="1"/>
          </p:cNvSpPr>
          <p:nvPr/>
        </p:nvSpPr>
        <p:spPr bwMode="auto">
          <a:xfrm>
            <a:off x="971550" y="1773238"/>
            <a:ext cx="7200900" cy="4105275"/>
          </a:xfrm>
          <a:prstGeom prst="rect">
            <a:avLst/>
          </a:prstGeom>
          <a:solidFill>
            <a:srgbClr val="6011ED"/>
          </a:solidFill>
          <a:ln w="9525">
            <a:solidFill>
              <a:schemeClr val="tx1"/>
            </a:solidFill>
            <a:miter lim="800000"/>
            <a:headEnd/>
            <a:tailEnd/>
          </a:ln>
          <a:effectLst/>
        </p:spPr>
        <p:txBody>
          <a:bodyPr wrap="none" anchor="ctr"/>
          <a:lstStyle/>
          <a:p>
            <a:pPr algn="ctr"/>
            <a:endParaRPr lang="en-US">
              <a:latin typeface="Arial" pitchFamily="34" charset="0"/>
            </a:endParaRPr>
          </a:p>
        </p:txBody>
      </p:sp>
      <p:sp>
        <p:nvSpPr>
          <p:cNvPr id="101380" name="Text Box 4"/>
          <p:cNvSpPr txBox="1">
            <a:spLocks noChangeArrowheads="1"/>
          </p:cNvSpPr>
          <p:nvPr/>
        </p:nvSpPr>
        <p:spPr bwMode="auto">
          <a:xfrm>
            <a:off x="1166813" y="2008188"/>
            <a:ext cx="717550" cy="366712"/>
          </a:xfrm>
          <a:prstGeom prst="rect">
            <a:avLst/>
          </a:prstGeom>
          <a:noFill/>
          <a:ln w="9525">
            <a:noFill/>
            <a:miter lim="800000"/>
            <a:headEnd/>
            <a:tailEnd/>
          </a:ln>
          <a:effectLst/>
        </p:spPr>
        <p:txBody>
          <a:bodyPr wrap="none">
            <a:spAutoFit/>
          </a:bodyPr>
          <a:lstStyle/>
          <a:p>
            <a:pPr marL="342900" indent="-342900" defTabSz="914400">
              <a:buFontTx/>
              <a:buAutoNum type="alphaUcPeriod"/>
            </a:pPr>
            <a:r>
              <a:rPr lang="en-US" b="1">
                <a:solidFill>
                  <a:schemeClr val="bg1"/>
                </a:solidFill>
                <a:latin typeface="Arial" pitchFamily="34" charset="0"/>
              </a:rPr>
              <a:t> 1</a:t>
            </a:r>
          </a:p>
        </p:txBody>
      </p:sp>
      <p:sp>
        <p:nvSpPr>
          <p:cNvPr id="101381" name="Text Box 5"/>
          <p:cNvSpPr txBox="1">
            <a:spLocks noChangeArrowheads="1"/>
          </p:cNvSpPr>
          <p:nvPr/>
        </p:nvSpPr>
        <p:spPr bwMode="auto">
          <a:xfrm>
            <a:off x="1258888" y="3068638"/>
            <a:ext cx="730250" cy="366712"/>
          </a:xfrm>
          <a:prstGeom prst="rect">
            <a:avLst/>
          </a:prstGeom>
          <a:noFill/>
          <a:ln w="9525">
            <a:noFill/>
            <a:miter lim="800000"/>
            <a:headEnd/>
            <a:tailEnd/>
          </a:ln>
          <a:effectLst/>
        </p:spPr>
        <p:txBody>
          <a:bodyPr wrap="none">
            <a:spAutoFit/>
          </a:bodyPr>
          <a:lstStyle/>
          <a:p>
            <a:pPr marL="342900" indent="-342900" defTabSz="914400"/>
            <a:r>
              <a:rPr lang="en-US" b="1">
                <a:solidFill>
                  <a:schemeClr val="bg1"/>
                </a:solidFill>
                <a:latin typeface="Arial" pitchFamily="34" charset="0"/>
              </a:rPr>
              <a:t>B. 10</a:t>
            </a:r>
          </a:p>
        </p:txBody>
      </p:sp>
      <p:sp>
        <p:nvSpPr>
          <p:cNvPr id="101382" name="Text Box 6"/>
          <p:cNvSpPr txBox="1">
            <a:spLocks noChangeArrowheads="1"/>
          </p:cNvSpPr>
          <p:nvPr/>
        </p:nvSpPr>
        <p:spPr bwMode="auto">
          <a:xfrm>
            <a:off x="1258888" y="4005263"/>
            <a:ext cx="857250" cy="366712"/>
          </a:xfrm>
          <a:prstGeom prst="rect">
            <a:avLst/>
          </a:prstGeom>
          <a:noFill/>
          <a:ln w="9525">
            <a:noFill/>
            <a:miter lim="800000"/>
            <a:headEnd/>
            <a:tailEnd/>
          </a:ln>
          <a:effectLst/>
        </p:spPr>
        <p:txBody>
          <a:bodyPr wrap="none">
            <a:spAutoFit/>
          </a:bodyPr>
          <a:lstStyle/>
          <a:p>
            <a:pPr marL="342900" indent="-342900" defTabSz="914400"/>
            <a:r>
              <a:rPr lang="en-US" b="1">
                <a:solidFill>
                  <a:schemeClr val="bg1"/>
                </a:solidFill>
                <a:latin typeface="Arial" pitchFamily="34" charset="0"/>
              </a:rPr>
              <a:t>C. 100</a:t>
            </a:r>
          </a:p>
        </p:txBody>
      </p:sp>
      <p:sp>
        <p:nvSpPr>
          <p:cNvPr id="101383" name="Text Box 7"/>
          <p:cNvSpPr txBox="1">
            <a:spLocks noChangeArrowheads="1"/>
          </p:cNvSpPr>
          <p:nvPr/>
        </p:nvSpPr>
        <p:spPr bwMode="auto">
          <a:xfrm>
            <a:off x="1187450" y="5084763"/>
            <a:ext cx="920750" cy="366712"/>
          </a:xfrm>
          <a:prstGeom prst="rect">
            <a:avLst/>
          </a:prstGeom>
          <a:noFill/>
          <a:ln w="9525">
            <a:noFill/>
            <a:miter lim="800000"/>
            <a:headEnd/>
            <a:tailEnd/>
          </a:ln>
          <a:effectLst/>
        </p:spPr>
        <p:txBody>
          <a:bodyPr wrap="none">
            <a:spAutoFit/>
          </a:bodyPr>
          <a:lstStyle/>
          <a:p>
            <a:pPr marL="342900" indent="-342900" defTabSz="914400"/>
            <a:r>
              <a:rPr lang="en-US" b="1">
                <a:solidFill>
                  <a:schemeClr val="bg1"/>
                </a:solidFill>
                <a:latin typeface="Arial" pitchFamily="34" charset="0"/>
              </a:rPr>
              <a:t>D.  291</a:t>
            </a:r>
          </a:p>
        </p:txBody>
      </p:sp>
      <p:sp>
        <p:nvSpPr>
          <p:cNvPr id="101384" name="Text Box 8"/>
          <p:cNvSpPr txBox="1">
            <a:spLocks noChangeArrowheads="1"/>
          </p:cNvSpPr>
          <p:nvPr/>
        </p:nvSpPr>
        <p:spPr bwMode="auto">
          <a:xfrm>
            <a:off x="6640513" y="4905375"/>
            <a:ext cx="463550" cy="701675"/>
          </a:xfrm>
          <a:prstGeom prst="rect">
            <a:avLst/>
          </a:prstGeom>
          <a:solidFill>
            <a:schemeClr val="bg1"/>
          </a:solidFill>
          <a:ln w="9525">
            <a:noFill/>
            <a:miter lim="800000"/>
            <a:headEnd/>
            <a:tailEnd/>
          </a:ln>
          <a:effectLst/>
        </p:spPr>
        <p:txBody>
          <a:bodyPr wrap="none">
            <a:spAutoFit/>
          </a:bodyPr>
          <a:lstStyle/>
          <a:p>
            <a:r>
              <a:rPr lang="en-US" sz="40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dissolve">
                                      <p:cBhvr>
                                        <p:cTn id="7" dur="500"/>
                                        <p:tgtEl>
                                          <p:spTgt spid="1013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Effect transition="in" filter="dissolve">
                                      <p:cBhvr>
                                        <p:cTn id="12" dur="500"/>
                                        <p:tgtEl>
                                          <p:spTgt spid="1013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382"/>
                                        </p:tgtEl>
                                        <p:attrNameLst>
                                          <p:attrName>style.visibility</p:attrName>
                                        </p:attrNameLst>
                                      </p:cBhvr>
                                      <p:to>
                                        <p:strVal val="visible"/>
                                      </p:to>
                                    </p:set>
                                    <p:animEffect transition="in" filter="dissolve">
                                      <p:cBhvr>
                                        <p:cTn id="17" dur="500"/>
                                        <p:tgtEl>
                                          <p:spTgt spid="1013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383"/>
                                        </p:tgtEl>
                                        <p:attrNameLst>
                                          <p:attrName>style.visibility</p:attrName>
                                        </p:attrNameLst>
                                      </p:cBhvr>
                                      <p:to>
                                        <p:strVal val="visible"/>
                                      </p:to>
                                    </p:set>
                                    <p:animEffect transition="in" filter="dissolve">
                                      <p:cBhvr>
                                        <p:cTn id="22" dur="500"/>
                                        <p:tgtEl>
                                          <p:spTgt spid="10138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1384"/>
                                        </p:tgtEl>
                                        <p:attrNameLst>
                                          <p:attrName>style.visibility</p:attrName>
                                        </p:attrNameLst>
                                      </p:cBhvr>
                                      <p:to>
                                        <p:strVal val="visible"/>
                                      </p:to>
                                    </p:set>
                                    <p:animEffect transition="in" filter="dissolve">
                                      <p:cBhvr>
                                        <p:cTn id="27" dur="5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1" grpId="0"/>
      <p:bldP spid="101382" grpId="0"/>
      <p:bldP spid="101383" grpId="0"/>
      <p:bldP spid="1013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468313" y="260350"/>
            <a:ext cx="7766050" cy="641350"/>
          </a:xfrm>
          <a:prstGeom prst="rect">
            <a:avLst/>
          </a:prstGeom>
          <a:noFill/>
          <a:ln w="9525">
            <a:noFill/>
            <a:miter lim="800000"/>
            <a:headEnd/>
            <a:tailEnd/>
          </a:ln>
          <a:effectLst/>
        </p:spPr>
        <p:txBody>
          <a:bodyPr wrap="none">
            <a:spAutoFit/>
          </a:bodyPr>
          <a:lstStyle/>
          <a:p>
            <a:r>
              <a:rPr lang="en-US" b="1">
                <a:latin typeface="Arial" pitchFamily="34" charset="0"/>
              </a:rPr>
              <a:t>Which state was the model for the high level of educational standards</a:t>
            </a:r>
          </a:p>
          <a:p>
            <a:r>
              <a:rPr lang="en-US" b="1">
                <a:latin typeface="Arial" pitchFamily="34" charset="0"/>
              </a:rPr>
              <a:t>that was the model for the Common Core?  </a:t>
            </a:r>
          </a:p>
        </p:txBody>
      </p:sp>
      <p:sp>
        <p:nvSpPr>
          <p:cNvPr id="102403" name="Rectangle 3"/>
          <p:cNvSpPr>
            <a:spLocks noChangeArrowheads="1"/>
          </p:cNvSpPr>
          <p:nvPr/>
        </p:nvSpPr>
        <p:spPr bwMode="auto">
          <a:xfrm>
            <a:off x="971550" y="1773238"/>
            <a:ext cx="7200900" cy="4105275"/>
          </a:xfrm>
          <a:prstGeom prst="rect">
            <a:avLst/>
          </a:prstGeom>
          <a:solidFill>
            <a:srgbClr val="FF0000"/>
          </a:solidFill>
          <a:ln w="9525">
            <a:solidFill>
              <a:schemeClr val="tx1"/>
            </a:solidFill>
            <a:miter lim="800000"/>
            <a:headEnd/>
            <a:tailEnd/>
          </a:ln>
          <a:effectLst/>
        </p:spPr>
        <p:txBody>
          <a:bodyPr wrap="none" anchor="ctr"/>
          <a:lstStyle/>
          <a:p>
            <a:pPr algn="ctr"/>
            <a:endParaRPr lang="en-US">
              <a:solidFill>
                <a:srgbClr val="FF0000"/>
              </a:solidFill>
              <a:latin typeface="Arial" pitchFamily="34" charset="0"/>
            </a:endParaRPr>
          </a:p>
        </p:txBody>
      </p:sp>
      <p:sp>
        <p:nvSpPr>
          <p:cNvPr id="102404" name="Text Box 4"/>
          <p:cNvSpPr txBox="1">
            <a:spLocks noChangeArrowheads="1"/>
          </p:cNvSpPr>
          <p:nvPr/>
        </p:nvSpPr>
        <p:spPr bwMode="auto">
          <a:xfrm>
            <a:off x="1166813" y="2008188"/>
            <a:ext cx="1238250" cy="366712"/>
          </a:xfrm>
          <a:prstGeom prst="rect">
            <a:avLst/>
          </a:prstGeom>
          <a:noFill/>
          <a:ln w="9525">
            <a:noFill/>
            <a:miter lim="800000"/>
            <a:headEnd/>
            <a:tailEnd/>
          </a:ln>
          <a:effectLst/>
        </p:spPr>
        <p:txBody>
          <a:bodyPr wrap="none">
            <a:spAutoFit/>
          </a:bodyPr>
          <a:lstStyle/>
          <a:p>
            <a:pPr marL="342900" indent="-342900" defTabSz="914400">
              <a:buFontTx/>
              <a:buAutoNum type="alphaUcPeriod"/>
            </a:pPr>
            <a:r>
              <a:rPr lang="en-US" b="1">
                <a:solidFill>
                  <a:schemeClr val="bg1"/>
                </a:solidFill>
                <a:latin typeface="Arial" pitchFamily="34" charset="0"/>
              </a:rPr>
              <a:t> Texas</a:t>
            </a:r>
          </a:p>
        </p:txBody>
      </p:sp>
      <p:sp>
        <p:nvSpPr>
          <p:cNvPr id="102405" name="Text Box 5"/>
          <p:cNvSpPr txBox="1">
            <a:spLocks noChangeArrowheads="1"/>
          </p:cNvSpPr>
          <p:nvPr/>
        </p:nvSpPr>
        <p:spPr bwMode="auto">
          <a:xfrm>
            <a:off x="1258888" y="3068638"/>
            <a:ext cx="2178050" cy="366712"/>
          </a:xfrm>
          <a:prstGeom prst="rect">
            <a:avLst/>
          </a:prstGeom>
          <a:noFill/>
          <a:ln w="9525">
            <a:noFill/>
            <a:miter lim="800000"/>
            <a:headEnd/>
            <a:tailEnd/>
          </a:ln>
          <a:effectLst/>
        </p:spPr>
        <p:txBody>
          <a:bodyPr wrap="none">
            <a:spAutoFit/>
          </a:bodyPr>
          <a:lstStyle/>
          <a:p>
            <a:pPr marL="342900" indent="-342900" defTabSz="914400"/>
            <a:r>
              <a:rPr lang="en-US" b="1">
                <a:solidFill>
                  <a:schemeClr val="bg1"/>
                </a:solidFill>
                <a:latin typeface="Arial" pitchFamily="34" charset="0"/>
              </a:rPr>
              <a:t>B.  Massachusetts</a:t>
            </a:r>
          </a:p>
        </p:txBody>
      </p:sp>
      <p:sp>
        <p:nvSpPr>
          <p:cNvPr id="102406" name="Text Box 6"/>
          <p:cNvSpPr txBox="1">
            <a:spLocks noChangeArrowheads="1"/>
          </p:cNvSpPr>
          <p:nvPr/>
        </p:nvSpPr>
        <p:spPr bwMode="auto">
          <a:xfrm>
            <a:off x="1258888" y="4005263"/>
            <a:ext cx="1581150" cy="366712"/>
          </a:xfrm>
          <a:prstGeom prst="rect">
            <a:avLst/>
          </a:prstGeom>
          <a:noFill/>
          <a:ln w="9525">
            <a:noFill/>
            <a:miter lim="800000"/>
            <a:headEnd/>
            <a:tailEnd/>
          </a:ln>
          <a:effectLst/>
        </p:spPr>
        <p:txBody>
          <a:bodyPr wrap="none">
            <a:spAutoFit/>
          </a:bodyPr>
          <a:lstStyle/>
          <a:p>
            <a:pPr marL="342900" indent="-342900" defTabSz="914400"/>
            <a:r>
              <a:rPr lang="en-US" b="1">
                <a:solidFill>
                  <a:schemeClr val="bg1"/>
                </a:solidFill>
                <a:latin typeface="Arial" pitchFamily="34" charset="0"/>
              </a:rPr>
              <a:t>C.  New York</a:t>
            </a:r>
          </a:p>
        </p:txBody>
      </p:sp>
      <p:sp>
        <p:nvSpPr>
          <p:cNvPr id="102407" name="Text Box 7"/>
          <p:cNvSpPr txBox="1">
            <a:spLocks noChangeArrowheads="1"/>
          </p:cNvSpPr>
          <p:nvPr/>
        </p:nvSpPr>
        <p:spPr bwMode="auto">
          <a:xfrm>
            <a:off x="1187450" y="5084763"/>
            <a:ext cx="1593850" cy="366712"/>
          </a:xfrm>
          <a:prstGeom prst="rect">
            <a:avLst/>
          </a:prstGeom>
          <a:noFill/>
          <a:ln w="9525">
            <a:noFill/>
            <a:miter lim="800000"/>
            <a:headEnd/>
            <a:tailEnd/>
          </a:ln>
          <a:effectLst/>
        </p:spPr>
        <p:txBody>
          <a:bodyPr wrap="none">
            <a:spAutoFit/>
          </a:bodyPr>
          <a:lstStyle/>
          <a:p>
            <a:pPr marL="342900" indent="-342900" defTabSz="914400"/>
            <a:r>
              <a:rPr lang="en-US" b="1">
                <a:solidFill>
                  <a:schemeClr val="bg1"/>
                </a:solidFill>
                <a:latin typeface="Arial" pitchFamily="34" charset="0"/>
              </a:rPr>
              <a:t>D. California </a:t>
            </a:r>
          </a:p>
        </p:txBody>
      </p:sp>
      <p:sp>
        <p:nvSpPr>
          <p:cNvPr id="102408" name="Text Box 8"/>
          <p:cNvSpPr txBox="1">
            <a:spLocks noChangeArrowheads="1"/>
          </p:cNvSpPr>
          <p:nvPr/>
        </p:nvSpPr>
        <p:spPr bwMode="auto">
          <a:xfrm>
            <a:off x="6084888" y="2852738"/>
            <a:ext cx="463550" cy="701675"/>
          </a:xfrm>
          <a:prstGeom prst="rect">
            <a:avLst/>
          </a:prstGeom>
          <a:solidFill>
            <a:schemeClr val="bg1"/>
          </a:solidFill>
          <a:ln w="9525">
            <a:noFill/>
            <a:miter lim="800000"/>
            <a:headEnd/>
            <a:tailEnd/>
          </a:ln>
          <a:effectLst/>
        </p:spPr>
        <p:txBody>
          <a:bodyPr wrap="none">
            <a:spAutoFit/>
          </a:bodyPr>
          <a:lstStyle/>
          <a:p>
            <a:r>
              <a:rPr lang="en-US" sz="40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dissolve">
                                      <p:cBhvr>
                                        <p:cTn id="7" dur="500"/>
                                        <p:tgtEl>
                                          <p:spTgt spid="1024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dissolve">
                                      <p:cBhvr>
                                        <p:cTn id="12" dur="500"/>
                                        <p:tgtEl>
                                          <p:spTgt spid="10240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06"/>
                                        </p:tgtEl>
                                        <p:attrNameLst>
                                          <p:attrName>style.visibility</p:attrName>
                                        </p:attrNameLst>
                                      </p:cBhvr>
                                      <p:to>
                                        <p:strVal val="visible"/>
                                      </p:to>
                                    </p:set>
                                    <p:animEffect transition="in" filter="dissolve">
                                      <p:cBhvr>
                                        <p:cTn id="17" dur="500"/>
                                        <p:tgtEl>
                                          <p:spTgt spid="10240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07"/>
                                        </p:tgtEl>
                                        <p:attrNameLst>
                                          <p:attrName>style.visibility</p:attrName>
                                        </p:attrNameLst>
                                      </p:cBhvr>
                                      <p:to>
                                        <p:strVal val="visible"/>
                                      </p:to>
                                    </p:set>
                                    <p:animEffect transition="in" filter="dissolve">
                                      <p:cBhvr>
                                        <p:cTn id="22" dur="500"/>
                                        <p:tgtEl>
                                          <p:spTgt spid="10240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08"/>
                                        </p:tgtEl>
                                        <p:attrNameLst>
                                          <p:attrName>style.visibility</p:attrName>
                                        </p:attrNameLst>
                                      </p:cBhvr>
                                      <p:to>
                                        <p:strVal val="visible"/>
                                      </p:to>
                                    </p:set>
                                    <p:animEffect transition="in" filter="dissolve">
                                      <p:cBhvr>
                                        <p:cTn id="27" dur="5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5" grpId="0"/>
      <p:bldP spid="102406" grpId="0"/>
      <p:bldP spid="102407" grpId="0"/>
      <p:bldP spid="1024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r>
              <a:rPr lang="en-US" b="1">
                <a:latin typeface="Arial" pitchFamily="34" charset="0"/>
              </a:rPr>
              <a:t>Overview of Instructional Shifts</a:t>
            </a:r>
          </a:p>
        </p:txBody>
      </p:sp>
      <p:sp>
        <p:nvSpPr>
          <p:cNvPr id="103427" name="Rectangle 3"/>
          <p:cNvSpPr>
            <a:spLocks noGrp="1" noChangeArrowheads="1"/>
          </p:cNvSpPr>
          <p:nvPr>
            <p:ph type="body" idx="1"/>
          </p:nvPr>
        </p:nvSpPr>
        <p:spPr/>
        <p:txBody>
          <a:bodyPr/>
          <a:lstStyle/>
          <a:p>
            <a:r>
              <a:rPr lang="en-US">
                <a:hlinkClick r:id="rId2"/>
              </a:rPr>
              <a:t>http://engageny.org/resource/common-core-in-ela-literacy-an-overview/</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POWER3D SOUND" val="Turning Page of Book"/>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2765</TotalTime>
  <Words>3206</Words>
  <Application>Microsoft Office PowerPoint</Application>
  <PresentationFormat>On-screen Show (4:3)</PresentationFormat>
  <Paragraphs>418</Paragraphs>
  <Slides>55</Slides>
  <Notes>1</Notes>
  <HiddenSlides>0</HiddenSlides>
  <MMClips>0</MMClips>
  <ScaleCrop>false</ScaleCrop>
  <HeadingPairs>
    <vt:vector size="4" baseType="variant">
      <vt:variant>
        <vt:lpstr>Theme</vt:lpstr>
      </vt:variant>
      <vt:variant>
        <vt:i4>7</vt:i4>
      </vt:variant>
      <vt:variant>
        <vt:lpstr>Slide Titles</vt:lpstr>
      </vt:variant>
      <vt:variant>
        <vt:i4>55</vt:i4>
      </vt:variant>
    </vt:vector>
  </HeadingPairs>
  <TitlesOfParts>
    <vt:vector size="62" baseType="lpstr">
      <vt:lpstr>Office Theme</vt:lpstr>
      <vt:lpstr>1_Office Theme</vt:lpstr>
      <vt:lpstr>Flow</vt:lpstr>
      <vt:lpstr>2_Office Theme</vt:lpstr>
      <vt:lpstr>1_Summer</vt:lpstr>
      <vt:lpstr>Summer</vt:lpstr>
      <vt:lpstr>3_Office Theme</vt:lpstr>
      <vt:lpstr>PowerPoint Presentation</vt:lpstr>
      <vt:lpstr>www.igniteart.weebly.com</vt:lpstr>
      <vt:lpstr>PowerPoint Presentation</vt:lpstr>
      <vt:lpstr>PowerPoint Presentation</vt:lpstr>
      <vt:lpstr>PowerPoint Presentation</vt:lpstr>
      <vt:lpstr>PowerPoint Presentation</vt:lpstr>
      <vt:lpstr>PowerPoint Presentation</vt:lpstr>
      <vt:lpstr>PowerPoint Presentation</vt:lpstr>
      <vt:lpstr>Overview of Instructional Shifts</vt:lpstr>
      <vt:lpstr>Shift Happens</vt:lpstr>
      <vt:lpstr>Shift # 1: Balanced Informational and Literary Texts</vt:lpstr>
      <vt:lpstr>Shift #2:  Knowledge in the Disciplines</vt:lpstr>
      <vt:lpstr>Shift #3: Staircase of Complexity</vt:lpstr>
      <vt:lpstr>Shift #4: Text-based Answers </vt:lpstr>
      <vt:lpstr>A Text Could Be….</vt:lpstr>
      <vt:lpstr>Shift #5: Writing from Sources</vt:lpstr>
      <vt:lpstr>Shift #6: Academic 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Activity:</vt:lpstr>
      <vt:lpstr>PowerPoint Presentation</vt:lpstr>
      <vt:lpstr>Academic Word List: Subset 1</vt:lpstr>
      <vt:lpstr>Academic Word List: Subset 3</vt:lpstr>
      <vt:lpstr>Academic Word List: Subset 5</vt:lpstr>
      <vt:lpstr>Rules of Thumb</vt:lpstr>
      <vt:lpstr>Vocabulary-Content-Sentence (VCS) Daily Practice: </vt:lpstr>
      <vt:lpstr>PowerPoint Presentation</vt:lpstr>
      <vt:lpstr>Seven Guiding Principles for the Arts</vt:lpstr>
      <vt:lpstr>PowerPoint Presentation</vt:lpstr>
      <vt:lpstr>Let’s Read the Standards</vt:lpstr>
      <vt:lpstr>CCGPS:  What else should you do?</vt:lpstr>
      <vt:lpstr>Shift #4: Text-based Answers </vt:lpstr>
      <vt:lpstr>Shift #5: Writing from Sources</vt:lpstr>
      <vt:lpstr>VTS Pre/Post Writing Assessments</vt:lpstr>
      <vt:lpstr>Visual Thinking Strategies</vt:lpstr>
      <vt:lpstr>PowerPoint Presentation</vt:lpstr>
      <vt:lpstr>Visual Thinking Strategies</vt:lpstr>
      <vt:lpstr>Visual Thinking Strategies</vt:lpstr>
      <vt:lpstr>Critical Thinking in Music</vt:lpstr>
      <vt:lpstr>New District-Wide Unit and Lesson Plan Template Develop in ArtsAPS Workshops to Share Online</vt:lpstr>
      <vt:lpstr>My Professional Learning Center Registration Guide</vt:lpstr>
      <vt:lpstr>Home Page Course Notification / Reminders (1)</vt:lpstr>
      <vt:lpstr>Course Search Professional Learning Opportunities</vt:lpstr>
      <vt:lpstr>Course Search Search Results</vt:lpstr>
      <vt:lpstr>Course Registration Instructor Led Course</vt:lpstr>
      <vt:lpstr>Course Registration Instructor Led Courses</vt:lpstr>
      <vt:lpstr>Course Registration Self-Paced – Course</vt:lpstr>
      <vt:lpstr>Course Registration Self-Paced – Course</vt:lpstr>
      <vt:lpstr>How to Receive Credit for a Course</vt:lpstr>
      <vt:lpstr>Transcript</vt:lpstr>
    </vt:vector>
  </TitlesOfParts>
  <Company>Rentex,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Rentex</dc:creator>
  <cp:lastModifiedBy>Raymond E Veon 7</cp:lastModifiedBy>
  <cp:revision>12</cp:revision>
  <dcterms:created xsi:type="dcterms:W3CDTF">2012-03-14T16:13:25Z</dcterms:created>
  <dcterms:modified xsi:type="dcterms:W3CDTF">2012-08-01T12:30:37Z</dcterms:modified>
</cp:coreProperties>
</file>