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7" r:id="rId5"/>
    <p:sldId id="271"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32" autoAdjust="0"/>
  </p:normalViewPr>
  <p:slideViewPr>
    <p:cSldViewPr>
      <p:cViewPr varScale="1">
        <p:scale>
          <a:sx n="112" d="100"/>
          <a:sy n="112" d="100"/>
        </p:scale>
        <p:origin x="-157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688250-84FA-4565-BBD2-015A5D59CFB1}" type="datetimeFigureOut">
              <a:rPr lang="en-US" smtClean="0"/>
              <a:t>7/31/2012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55EE8D-74AA-4AA1-81A6-466ED0261875}" type="slidenum">
              <a:rPr lang="en-US" smtClean="0"/>
              <a:t>‹#›</a:t>
            </a:fld>
            <a:endParaRPr lang="en-US" dirty="0"/>
          </a:p>
        </p:txBody>
      </p:sp>
    </p:spTree>
    <p:extLst>
      <p:ext uri="{BB962C8B-B14F-4D97-AF65-F5344CB8AC3E}">
        <p14:creationId xmlns:p14="http://schemas.microsoft.com/office/powerpoint/2010/main" val="1690384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9954AA-107D-4E57-9516-5A7EB587991B}" type="datetimeFigureOut">
              <a:rPr lang="en-US" smtClean="0"/>
              <a:t>7/31/2012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C0B3D3-0852-42C5-AC1F-7C9B676EE4A9}" type="slidenum">
              <a:rPr lang="en-US" smtClean="0"/>
              <a:t>‹#›</a:t>
            </a:fld>
            <a:endParaRPr lang="en-US" dirty="0"/>
          </a:p>
        </p:txBody>
      </p:sp>
    </p:spTree>
    <p:extLst>
      <p:ext uri="{BB962C8B-B14F-4D97-AF65-F5344CB8AC3E}">
        <p14:creationId xmlns:p14="http://schemas.microsoft.com/office/powerpoint/2010/main" val="3756607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C0B3D3-0852-42C5-AC1F-7C9B676EE4A9}" type="slidenum">
              <a:rPr lang="en-US" smtClean="0"/>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49032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351498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3822025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41955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101897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372455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166425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18057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230473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3337240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EA014-12DE-4435-B4A7-8D65133EDB98}" type="datetimeFigureOut">
              <a:rPr lang="en-US" smtClean="0"/>
              <a:pPr/>
              <a:t>7/31/2012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327769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EA014-12DE-4435-B4A7-8D65133EDB98}" type="datetimeFigureOut">
              <a:rPr lang="en-US" smtClean="0"/>
              <a:pPr/>
              <a:t>7/31/2012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23B2D-4C13-439C-B424-952BBF2E92A2}" type="slidenum">
              <a:rPr lang="en-US" smtClean="0"/>
              <a:pPr/>
              <a:t>‹#›</a:t>
            </a:fld>
            <a:endParaRPr lang="en-US" dirty="0"/>
          </a:p>
        </p:txBody>
      </p:sp>
    </p:spTree>
    <p:extLst>
      <p:ext uri="{BB962C8B-B14F-4D97-AF65-F5344CB8AC3E}">
        <p14:creationId xmlns:p14="http://schemas.microsoft.com/office/powerpoint/2010/main" val="29573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4724400"/>
            <a:ext cx="8305800" cy="1066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p:txBody>
          <a:bodyPr>
            <a:normAutofit fontScale="90000"/>
          </a:bodyPr>
          <a:lstStyle/>
          <a:p>
            <a:r>
              <a:rPr lang="en-US" sz="4900" dirty="0" smtClean="0">
                <a:solidFill>
                  <a:schemeClr val="accent6">
                    <a:lumMod val="75000"/>
                  </a:schemeClr>
                </a:solidFill>
              </a:rPr>
              <a:t>My </a:t>
            </a:r>
            <a:r>
              <a:rPr lang="en-US" sz="4900" dirty="0" smtClean="0">
                <a:solidFill>
                  <a:schemeClr val="tx2">
                    <a:lumMod val="60000"/>
                    <a:lumOff val="40000"/>
                  </a:schemeClr>
                </a:solidFill>
              </a:rPr>
              <a:t>P</a:t>
            </a:r>
            <a:r>
              <a:rPr lang="en-US" sz="4900" dirty="0" smtClean="0">
                <a:solidFill>
                  <a:schemeClr val="accent6">
                    <a:lumMod val="75000"/>
                  </a:schemeClr>
                </a:solidFill>
              </a:rPr>
              <a:t>rofessional </a:t>
            </a:r>
            <a:r>
              <a:rPr lang="en-US" sz="4900" dirty="0" smtClean="0">
                <a:solidFill>
                  <a:schemeClr val="tx2">
                    <a:lumMod val="60000"/>
                    <a:lumOff val="40000"/>
                  </a:schemeClr>
                </a:solidFill>
              </a:rPr>
              <a:t>L</a:t>
            </a:r>
            <a:r>
              <a:rPr lang="en-US" sz="4900" dirty="0" smtClean="0">
                <a:solidFill>
                  <a:schemeClr val="accent6">
                    <a:lumMod val="75000"/>
                  </a:schemeClr>
                </a:solidFill>
              </a:rPr>
              <a:t>earning </a:t>
            </a:r>
            <a:r>
              <a:rPr lang="en-US" sz="4900" dirty="0" smtClean="0">
                <a:solidFill>
                  <a:schemeClr val="tx2">
                    <a:lumMod val="60000"/>
                    <a:lumOff val="40000"/>
                  </a:schemeClr>
                </a:solidFill>
              </a:rPr>
              <a:t>C</a:t>
            </a:r>
            <a:r>
              <a:rPr lang="en-US" sz="4900" dirty="0" smtClean="0">
                <a:solidFill>
                  <a:schemeClr val="accent6">
                    <a:lumMod val="75000"/>
                  </a:schemeClr>
                </a:solidFill>
              </a:rPr>
              <a:t>enter</a:t>
            </a:r>
            <a:r>
              <a:rPr lang="en-US" dirty="0" smtClean="0"/>
              <a:t/>
            </a:r>
            <a:br>
              <a:rPr lang="en-US" dirty="0" smtClean="0"/>
            </a:br>
            <a:r>
              <a:rPr lang="en-US" b="1" i="1" dirty="0" smtClean="0">
                <a:solidFill>
                  <a:schemeClr val="accent3">
                    <a:lumMod val="75000"/>
                  </a:schemeClr>
                </a:solidFill>
              </a:rPr>
              <a:t>Registration Guide</a:t>
            </a:r>
            <a:endParaRPr lang="en-US" b="1" i="1" dirty="0">
              <a:solidFill>
                <a:schemeClr val="accent3">
                  <a:lumMod val="75000"/>
                </a:schemeClr>
              </a:solidFill>
            </a:endParaRPr>
          </a:p>
        </p:txBody>
      </p:sp>
      <p:sp>
        <p:nvSpPr>
          <p:cNvPr id="3" name="Content Placeholder 2"/>
          <p:cNvSpPr>
            <a:spLocks noGrp="1"/>
          </p:cNvSpPr>
          <p:nvPr>
            <p:ph idx="1"/>
          </p:nvPr>
        </p:nvSpPr>
        <p:spPr>
          <a:xfrm>
            <a:off x="228594" y="1709046"/>
            <a:ext cx="8458200" cy="4691748"/>
          </a:xfrm>
          <a:ln>
            <a:noFill/>
          </a:ln>
        </p:spPr>
        <p:txBody>
          <a:bodyPr>
            <a:normAutofit/>
          </a:bodyPr>
          <a:lstStyle/>
          <a:p>
            <a:pPr>
              <a:buClr>
                <a:schemeClr val="accent6">
                  <a:lumMod val="75000"/>
                </a:schemeClr>
              </a:buClr>
              <a:buFont typeface="Wingdings" pitchFamily="2" charset="2"/>
              <a:buChar char="Ø"/>
            </a:pPr>
            <a:endParaRPr lang="en-US" dirty="0" smtClean="0"/>
          </a:p>
          <a:p>
            <a:pPr marL="514350" indent="-514350">
              <a:buClr>
                <a:schemeClr val="accent6">
                  <a:lumMod val="75000"/>
                </a:schemeClr>
              </a:buClr>
              <a:buFont typeface="+mj-lt"/>
              <a:buAutoNum type="arabicPeriod"/>
            </a:pPr>
            <a:r>
              <a:rPr lang="en-US" dirty="0" smtClean="0"/>
              <a:t>Home Page</a:t>
            </a:r>
          </a:p>
          <a:p>
            <a:pPr marL="514350" indent="-514350">
              <a:buClr>
                <a:schemeClr val="accent6">
                  <a:lumMod val="75000"/>
                </a:schemeClr>
              </a:buClr>
              <a:buFont typeface="+mj-lt"/>
              <a:buAutoNum type="arabicPeriod"/>
            </a:pPr>
            <a:r>
              <a:rPr lang="en-US" dirty="0" smtClean="0"/>
              <a:t>Course Search</a:t>
            </a:r>
          </a:p>
          <a:p>
            <a:pPr marL="514350" indent="-514350">
              <a:buClr>
                <a:schemeClr val="accent6">
                  <a:lumMod val="75000"/>
                </a:schemeClr>
              </a:buClr>
              <a:buFont typeface="+mj-lt"/>
              <a:buAutoNum type="arabicPeriod"/>
            </a:pPr>
            <a:r>
              <a:rPr lang="en-US" dirty="0" smtClean="0"/>
              <a:t>Course Registration</a:t>
            </a:r>
          </a:p>
          <a:p>
            <a:pPr marL="514350" indent="-514350">
              <a:buClr>
                <a:schemeClr val="accent6">
                  <a:lumMod val="75000"/>
                </a:schemeClr>
              </a:buClr>
              <a:buFont typeface="+mj-lt"/>
              <a:buAutoNum type="arabicPeriod"/>
            </a:pPr>
            <a:r>
              <a:rPr lang="en-US" dirty="0" smtClean="0"/>
              <a:t>How to receive credit</a:t>
            </a:r>
          </a:p>
          <a:p>
            <a:pPr marL="0" indent="0" algn="ctr">
              <a:buNone/>
            </a:pPr>
            <a:endParaRPr lang="en-US" sz="1200" dirty="0" smtClean="0">
              <a:solidFill>
                <a:schemeClr val="accent4">
                  <a:lumMod val="75000"/>
                </a:schemeClr>
              </a:solidFill>
            </a:endParaRPr>
          </a:p>
          <a:p>
            <a:pPr marL="0" indent="0" algn="ctr">
              <a:buNone/>
            </a:pPr>
            <a:r>
              <a:rPr lang="en-US" sz="4400" dirty="0" smtClean="0">
                <a:solidFill>
                  <a:schemeClr val="accent4">
                    <a:lumMod val="75000"/>
                  </a:schemeClr>
                </a:solidFill>
              </a:rPr>
              <a:t>Website: atlanta.truenorthlogic.com</a:t>
            </a:r>
          </a:p>
          <a:p>
            <a:pPr marL="0" indent="0" algn="ctr">
              <a:buNone/>
            </a:pPr>
            <a:endParaRPr lang="en-US" sz="1200" dirty="0" smtClean="0">
              <a:solidFill>
                <a:schemeClr val="accent4">
                  <a:lumMod val="75000"/>
                </a:schemeClr>
              </a:solidFill>
            </a:endParaRPr>
          </a:p>
          <a:p>
            <a:pPr marL="0" indent="0" algn="ctr">
              <a:buNone/>
            </a:pPr>
            <a:endParaRPr lang="en-US" sz="1200" dirty="0" smtClean="0">
              <a:solidFill>
                <a:schemeClr val="accent4">
                  <a:lumMod val="75000"/>
                </a:schemeClr>
              </a:solidFill>
            </a:endParaRPr>
          </a:p>
        </p:txBody>
      </p:sp>
      <p:sp>
        <p:nvSpPr>
          <p:cNvPr id="4" name="Rounded Rectangle 3"/>
          <p:cNvSpPr/>
          <p:nvPr/>
        </p:nvSpPr>
        <p:spPr>
          <a:xfrm>
            <a:off x="533398" y="1741716"/>
            <a:ext cx="2590800" cy="533400"/>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Agenda</a:t>
            </a:r>
            <a:endParaRPr lang="en-US" sz="2800" dirty="0">
              <a:solidFill>
                <a:schemeClr val="bg1"/>
              </a:solidFill>
            </a:endParaRPr>
          </a:p>
        </p:txBody>
      </p:sp>
    </p:spTree>
    <p:extLst>
      <p:ext uri="{BB962C8B-B14F-4D97-AF65-F5344CB8AC3E}">
        <p14:creationId xmlns:p14="http://schemas.microsoft.com/office/powerpoint/2010/main" val="3115820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72"/>
            <a:ext cx="8229600" cy="884238"/>
          </a:xfrm>
        </p:spPr>
        <p:txBody>
          <a:bodyPr/>
          <a:lstStyle/>
          <a:p>
            <a:r>
              <a:rPr lang="en-US" dirty="0" smtClean="0">
                <a:solidFill>
                  <a:schemeClr val="accent3">
                    <a:lumMod val="75000"/>
                  </a:schemeClr>
                </a:solidFill>
              </a:rPr>
              <a:t>Transcript</a:t>
            </a:r>
            <a:endParaRPr lang="en-US"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94" y="1673232"/>
            <a:ext cx="8991606" cy="5119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2" y="842235"/>
            <a:ext cx="2666998" cy="830997"/>
          </a:xfrm>
          <a:prstGeom prst="rect">
            <a:avLst/>
          </a:prstGeom>
          <a:noFill/>
        </p:spPr>
        <p:txBody>
          <a:bodyPr wrap="square" rtlCol="0">
            <a:spAutoFit/>
          </a:bodyPr>
          <a:lstStyle/>
          <a:p>
            <a:r>
              <a:rPr lang="en-US" sz="1600" b="1" dirty="0" smtClean="0">
                <a:solidFill>
                  <a:schemeClr val="accent6">
                    <a:lumMod val="75000"/>
                  </a:schemeClr>
                </a:solidFill>
              </a:rPr>
              <a:t>Your Transcript Provides</a:t>
            </a:r>
          </a:p>
          <a:p>
            <a:pPr marL="285750" indent="-285750">
              <a:buFont typeface="Arial" pitchFamily="34" charset="0"/>
              <a:buChar char="•"/>
            </a:pPr>
            <a:r>
              <a:rPr lang="en-US" sz="1600" dirty="0" smtClean="0">
                <a:solidFill>
                  <a:schemeClr val="accent6">
                    <a:lumMod val="75000"/>
                  </a:schemeClr>
                </a:solidFill>
              </a:rPr>
              <a:t>Survey Status</a:t>
            </a:r>
          </a:p>
          <a:p>
            <a:pPr marL="285750" indent="-285750">
              <a:buFont typeface="Arial" pitchFamily="34" charset="0"/>
              <a:buChar char="•"/>
            </a:pPr>
            <a:r>
              <a:rPr lang="en-US" sz="1600" dirty="0" smtClean="0">
                <a:solidFill>
                  <a:schemeClr val="accent6">
                    <a:lumMod val="75000"/>
                  </a:schemeClr>
                </a:solidFill>
              </a:rPr>
              <a:t>Key Course Information</a:t>
            </a:r>
          </a:p>
        </p:txBody>
      </p:sp>
      <p:sp>
        <p:nvSpPr>
          <p:cNvPr id="5" name="TextBox 4"/>
          <p:cNvSpPr txBox="1"/>
          <p:nvPr/>
        </p:nvSpPr>
        <p:spPr>
          <a:xfrm>
            <a:off x="2525474" y="1070836"/>
            <a:ext cx="2666998" cy="584775"/>
          </a:xfrm>
          <a:prstGeom prst="rect">
            <a:avLst/>
          </a:prstGeom>
          <a:noFill/>
        </p:spPr>
        <p:txBody>
          <a:bodyPr wrap="square" rtlCol="0">
            <a:spAutoFit/>
          </a:bodyPr>
          <a:lstStyle/>
          <a:p>
            <a:pPr marL="285750" indent="-285750">
              <a:buFont typeface="Arial" pitchFamily="34" charset="0"/>
              <a:buChar char="•"/>
            </a:pPr>
            <a:r>
              <a:rPr lang="en-US" sz="1600" dirty="0" smtClean="0">
                <a:solidFill>
                  <a:schemeClr val="accent6">
                    <a:lumMod val="75000"/>
                  </a:schemeClr>
                </a:solidFill>
              </a:rPr>
              <a:t>Completion Status</a:t>
            </a:r>
          </a:p>
          <a:p>
            <a:pPr marL="285750" indent="-285750">
              <a:buFont typeface="Arial" pitchFamily="34" charset="0"/>
              <a:buChar char="•"/>
            </a:pPr>
            <a:r>
              <a:rPr lang="en-US" sz="1600" dirty="0" smtClean="0">
                <a:solidFill>
                  <a:schemeClr val="accent6">
                    <a:lumMod val="75000"/>
                  </a:schemeClr>
                </a:solidFill>
              </a:rPr>
              <a:t>Credit Amount</a:t>
            </a:r>
          </a:p>
        </p:txBody>
      </p:sp>
    </p:spTree>
    <p:extLst>
      <p:ext uri="{BB962C8B-B14F-4D97-AF65-F5344CB8AC3E}">
        <p14:creationId xmlns:p14="http://schemas.microsoft.com/office/powerpoint/2010/main" val="2235963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1219200"/>
            <a:ext cx="9144000" cy="5362575"/>
          </a:xfrm>
          <a:prstGeom prst="rect">
            <a:avLst/>
          </a:prstGeom>
          <a:noFill/>
          <a:ln w="9525">
            <a:noFill/>
            <a:miter lim="800000"/>
            <a:headEnd/>
            <a:tailEnd/>
          </a:ln>
        </p:spPr>
      </p:pic>
      <p:sp>
        <p:nvSpPr>
          <p:cNvPr id="2" name="Title 1"/>
          <p:cNvSpPr>
            <a:spLocks noGrp="1"/>
          </p:cNvSpPr>
          <p:nvPr>
            <p:ph type="title"/>
          </p:nvPr>
        </p:nvSpPr>
        <p:spPr>
          <a:xfrm>
            <a:off x="478974" y="76200"/>
            <a:ext cx="8229600" cy="1143000"/>
          </a:xfrm>
        </p:spPr>
        <p:txBody>
          <a:bodyPr>
            <a:normAutofit fontScale="90000"/>
          </a:bodyPr>
          <a:lstStyle/>
          <a:p>
            <a:r>
              <a:rPr lang="en-US" dirty="0" smtClean="0">
                <a:solidFill>
                  <a:schemeClr val="accent3">
                    <a:lumMod val="75000"/>
                  </a:schemeClr>
                </a:solidFill>
              </a:rPr>
              <a:t>Home Page</a:t>
            </a:r>
            <a:br>
              <a:rPr lang="en-US" dirty="0" smtClean="0">
                <a:solidFill>
                  <a:schemeClr val="accent3">
                    <a:lumMod val="75000"/>
                  </a:schemeClr>
                </a:solidFill>
              </a:rPr>
            </a:br>
            <a:r>
              <a:rPr lang="en-US" b="1" i="1" dirty="0" smtClean="0">
                <a:solidFill>
                  <a:schemeClr val="accent3">
                    <a:lumMod val="75000"/>
                  </a:schemeClr>
                </a:solidFill>
              </a:rPr>
              <a:t>Course Notification / Reminders (1)</a:t>
            </a:r>
            <a:endParaRPr lang="en-US" dirty="0"/>
          </a:p>
        </p:txBody>
      </p:sp>
      <p:sp>
        <p:nvSpPr>
          <p:cNvPr id="5" name="TextBox 4"/>
          <p:cNvSpPr txBox="1"/>
          <p:nvPr/>
        </p:nvSpPr>
        <p:spPr>
          <a:xfrm>
            <a:off x="0" y="3810000"/>
            <a:ext cx="3733800" cy="707886"/>
          </a:xfrm>
          <a:prstGeom prst="rect">
            <a:avLst/>
          </a:prstGeom>
          <a:solidFill>
            <a:schemeClr val="bg2">
              <a:lumMod val="75000"/>
            </a:schemeClr>
          </a:solidFill>
          <a:ln>
            <a:solidFill>
              <a:srgbClr val="00B050"/>
            </a:solidFill>
          </a:ln>
        </p:spPr>
        <p:txBody>
          <a:bodyPr wrap="square" rtlCol="0">
            <a:spAutoFit/>
          </a:bodyPr>
          <a:lstStyle/>
          <a:p>
            <a:r>
              <a:rPr lang="en-US" sz="2000" b="1" dirty="0" smtClean="0"/>
              <a:t>These are the courses you are currently Registered for.</a:t>
            </a:r>
            <a:endParaRPr lang="en-US" sz="2000" b="1" dirty="0"/>
          </a:p>
        </p:txBody>
      </p:sp>
      <p:sp>
        <p:nvSpPr>
          <p:cNvPr id="4" name="Down Arrow 3"/>
          <p:cNvSpPr/>
          <p:nvPr/>
        </p:nvSpPr>
        <p:spPr>
          <a:xfrm rot="3636372">
            <a:off x="1044161" y="4420565"/>
            <a:ext cx="533400" cy="609600"/>
          </a:xfrm>
          <a:prstGeom prst="downArrow">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685801" y="5943600"/>
            <a:ext cx="5943599" cy="830997"/>
          </a:xfrm>
          <a:prstGeom prst="rect">
            <a:avLst/>
          </a:prstGeom>
          <a:solidFill>
            <a:schemeClr val="bg2">
              <a:lumMod val="75000"/>
            </a:schemeClr>
          </a:solidFill>
          <a:ln>
            <a:solidFill>
              <a:schemeClr val="accent2">
                <a:lumMod val="75000"/>
              </a:schemeClr>
            </a:solidFill>
          </a:ln>
        </p:spPr>
        <p:txBody>
          <a:bodyPr wrap="square" rtlCol="0">
            <a:spAutoFit/>
          </a:bodyPr>
          <a:lstStyle/>
          <a:p>
            <a:r>
              <a:rPr lang="en-US" sz="1600" b="1" dirty="0" smtClean="0"/>
              <a:t>You are required to complete a Course Evaluation survey after each course in order to receive credit. Upon completion of the course the survey will be available to you after the Section end date.</a:t>
            </a:r>
            <a:endParaRPr lang="en-US" sz="1600" b="1" dirty="0"/>
          </a:p>
        </p:txBody>
      </p:sp>
      <p:sp>
        <p:nvSpPr>
          <p:cNvPr id="7" name="Down Arrow 6"/>
          <p:cNvSpPr/>
          <p:nvPr/>
        </p:nvSpPr>
        <p:spPr>
          <a:xfrm rot="10800000">
            <a:off x="152400" y="5715000"/>
            <a:ext cx="533400" cy="609600"/>
          </a:xfrm>
          <a:prstGeom prst="downArrow">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59044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75000"/>
                  </a:schemeClr>
                </a:solidFill>
              </a:rPr>
              <a:t>Course Search</a:t>
            </a:r>
            <a:br>
              <a:rPr lang="en-US" dirty="0" smtClean="0">
                <a:solidFill>
                  <a:schemeClr val="accent3">
                    <a:lumMod val="75000"/>
                  </a:schemeClr>
                </a:solidFill>
              </a:rPr>
            </a:br>
            <a:r>
              <a:rPr lang="en-US" b="1" i="1" dirty="0" smtClean="0">
                <a:solidFill>
                  <a:schemeClr val="accent3">
                    <a:lumMod val="75000"/>
                  </a:schemeClr>
                </a:solidFill>
              </a:rPr>
              <a:t>Professional Learning Opportunities</a:t>
            </a:r>
            <a:endParaRPr lang="en-US" dirty="0"/>
          </a:p>
        </p:txBody>
      </p:sp>
      <p:sp>
        <p:nvSpPr>
          <p:cNvPr id="4" name="TextBox 3"/>
          <p:cNvSpPr txBox="1"/>
          <p:nvPr/>
        </p:nvSpPr>
        <p:spPr>
          <a:xfrm>
            <a:off x="-10886" y="1664418"/>
            <a:ext cx="8763000" cy="584775"/>
          </a:xfrm>
          <a:prstGeom prst="rect">
            <a:avLst/>
          </a:prstGeom>
          <a:noFill/>
        </p:spPr>
        <p:txBody>
          <a:bodyPr wrap="square" rtlCol="0">
            <a:spAutoFit/>
          </a:bodyPr>
          <a:lstStyle/>
          <a:p>
            <a:r>
              <a:rPr lang="en-US" sz="1600" dirty="0" smtClean="0">
                <a:solidFill>
                  <a:schemeClr val="accent6">
                    <a:lumMod val="75000"/>
                  </a:schemeClr>
                </a:solidFill>
              </a:rPr>
              <a:t>The search results available to you are based on your profile location. All courses when created are targeted to it’s appropriate audience based on location.</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925" y="2254456"/>
            <a:ext cx="89916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own Arrow 4"/>
          <p:cNvSpPr/>
          <p:nvPr/>
        </p:nvSpPr>
        <p:spPr>
          <a:xfrm rot="19673630">
            <a:off x="1437579" y="5466666"/>
            <a:ext cx="397098" cy="376561"/>
          </a:xfrm>
          <a:prstGeom prst="down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rot="19370707">
            <a:off x="7813620" y="5634101"/>
            <a:ext cx="397098" cy="442791"/>
          </a:xfrm>
          <a:prstGeom prst="down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457200" y="2917372"/>
            <a:ext cx="1066800" cy="3048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6848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75000"/>
                  </a:schemeClr>
                </a:solidFill>
              </a:rPr>
              <a:t>Course Search</a:t>
            </a:r>
            <a:br>
              <a:rPr lang="en-US" dirty="0" smtClean="0">
                <a:solidFill>
                  <a:schemeClr val="accent3">
                    <a:lumMod val="75000"/>
                  </a:schemeClr>
                </a:solidFill>
              </a:rPr>
            </a:br>
            <a:r>
              <a:rPr lang="en-US" b="1" i="1" dirty="0" smtClean="0">
                <a:solidFill>
                  <a:schemeClr val="accent3">
                    <a:lumMod val="75000"/>
                  </a:schemeClr>
                </a:solidFill>
              </a:rPr>
              <a:t>Search Results</a:t>
            </a:r>
            <a:endParaRPr lang="en-US" dirty="0"/>
          </a:p>
        </p:txBody>
      </p:sp>
      <p:sp>
        <p:nvSpPr>
          <p:cNvPr id="5" name="TextBox 4"/>
          <p:cNvSpPr txBox="1"/>
          <p:nvPr/>
        </p:nvSpPr>
        <p:spPr>
          <a:xfrm>
            <a:off x="-10886" y="1805936"/>
            <a:ext cx="8763000" cy="369332"/>
          </a:xfrm>
          <a:prstGeom prst="rect">
            <a:avLst/>
          </a:prstGeom>
          <a:noFill/>
        </p:spPr>
        <p:txBody>
          <a:bodyPr wrap="square" rtlCol="0">
            <a:spAutoFit/>
          </a:bodyPr>
          <a:lstStyle/>
          <a:p>
            <a:r>
              <a:rPr lang="en-US" dirty="0" smtClean="0">
                <a:solidFill>
                  <a:schemeClr val="accent6">
                    <a:lumMod val="75000"/>
                  </a:schemeClr>
                </a:solidFill>
              </a:rPr>
              <a:t>Click the Course Title in blue to register</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2286000"/>
            <a:ext cx="8980529" cy="3200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642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fontScale="90000"/>
          </a:bodyPr>
          <a:lstStyle/>
          <a:p>
            <a:r>
              <a:rPr lang="en-US" dirty="0" smtClean="0">
                <a:solidFill>
                  <a:schemeClr val="accent3">
                    <a:lumMod val="75000"/>
                  </a:schemeClr>
                </a:solidFill>
              </a:rPr>
              <a:t>Course Registration</a:t>
            </a:r>
            <a:br>
              <a:rPr lang="en-US" dirty="0" smtClean="0">
                <a:solidFill>
                  <a:schemeClr val="accent3">
                    <a:lumMod val="75000"/>
                  </a:schemeClr>
                </a:solidFill>
              </a:rPr>
            </a:br>
            <a:r>
              <a:rPr lang="en-US" b="1" i="1" dirty="0" smtClean="0">
                <a:solidFill>
                  <a:schemeClr val="accent3">
                    <a:lumMod val="75000"/>
                  </a:schemeClr>
                </a:solidFill>
              </a:rPr>
              <a:t>Instructor Led Course</a:t>
            </a:r>
            <a:endParaRPr lang="en-US"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95" y="1483110"/>
            <a:ext cx="9036205" cy="4993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6726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0"/>
            <a:ext cx="8229600" cy="1143000"/>
          </a:xfrm>
        </p:spPr>
        <p:txBody>
          <a:bodyPr>
            <a:normAutofit fontScale="90000"/>
          </a:bodyPr>
          <a:lstStyle/>
          <a:p>
            <a:r>
              <a:rPr lang="en-US" dirty="0" smtClean="0">
                <a:solidFill>
                  <a:schemeClr val="accent3">
                    <a:lumMod val="75000"/>
                  </a:schemeClr>
                </a:solidFill>
              </a:rPr>
              <a:t>Course Registration</a:t>
            </a:r>
            <a:br>
              <a:rPr lang="en-US" dirty="0" smtClean="0">
                <a:solidFill>
                  <a:schemeClr val="accent3">
                    <a:lumMod val="75000"/>
                  </a:schemeClr>
                </a:solidFill>
              </a:rPr>
            </a:br>
            <a:r>
              <a:rPr lang="en-US" b="1" i="1" dirty="0" smtClean="0">
                <a:solidFill>
                  <a:schemeClr val="accent3">
                    <a:lumMod val="75000"/>
                  </a:schemeClr>
                </a:solidFill>
              </a:rPr>
              <a:t>Instructor Led Courses</a:t>
            </a: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657" y="1348724"/>
            <a:ext cx="8991600" cy="1284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0886" y="979392"/>
            <a:ext cx="8763000" cy="369332"/>
          </a:xfrm>
          <a:prstGeom prst="rect">
            <a:avLst/>
          </a:prstGeom>
          <a:noFill/>
        </p:spPr>
        <p:txBody>
          <a:bodyPr wrap="square" rtlCol="0">
            <a:spAutoFit/>
          </a:bodyPr>
          <a:lstStyle/>
          <a:p>
            <a:r>
              <a:rPr lang="en-US" b="1" dirty="0" smtClean="0">
                <a:solidFill>
                  <a:schemeClr val="accent6">
                    <a:lumMod val="75000"/>
                  </a:schemeClr>
                </a:solidFill>
              </a:rPr>
              <a:t>Step 1 </a:t>
            </a:r>
            <a:r>
              <a:rPr lang="en-US" dirty="0" smtClean="0">
                <a:solidFill>
                  <a:schemeClr val="accent6">
                    <a:lumMod val="75000"/>
                  </a:schemeClr>
                </a:solidFill>
              </a:rPr>
              <a:t>click Register</a:t>
            </a:r>
          </a:p>
        </p:txBody>
      </p:sp>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43" y="2872906"/>
            <a:ext cx="8326211" cy="2232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0" y="2514588"/>
            <a:ext cx="8763000" cy="369332"/>
          </a:xfrm>
          <a:prstGeom prst="rect">
            <a:avLst/>
          </a:prstGeom>
          <a:noFill/>
        </p:spPr>
        <p:txBody>
          <a:bodyPr wrap="square" rtlCol="0">
            <a:spAutoFit/>
          </a:bodyPr>
          <a:lstStyle/>
          <a:p>
            <a:r>
              <a:rPr lang="en-US" b="1" dirty="0" smtClean="0">
                <a:solidFill>
                  <a:schemeClr val="accent6">
                    <a:lumMod val="75000"/>
                  </a:schemeClr>
                </a:solidFill>
              </a:rPr>
              <a:t>Step 2 </a:t>
            </a:r>
            <a:r>
              <a:rPr lang="en-US" dirty="0" smtClean="0">
                <a:solidFill>
                  <a:schemeClr val="accent6">
                    <a:lumMod val="75000"/>
                  </a:schemeClr>
                </a:solidFill>
              </a:rPr>
              <a:t>click Next</a:t>
            </a:r>
          </a:p>
        </p:txBody>
      </p:sp>
      <p:sp>
        <p:nvSpPr>
          <p:cNvPr id="8" name="TextBox 7"/>
          <p:cNvSpPr txBox="1"/>
          <p:nvPr/>
        </p:nvSpPr>
        <p:spPr>
          <a:xfrm>
            <a:off x="54428" y="5061041"/>
            <a:ext cx="8763000" cy="369332"/>
          </a:xfrm>
          <a:prstGeom prst="rect">
            <a:avLst/>
          </a:prstGeom>
          <a:noFill/>
        </p:spPr>
        <p:txBody>
          <a:bodyPr wrap="square" rtlCol="0">
            <a:spAutoFit/>
          </a:bodyPr>
          <a:lstStyle/>
          <a:p>
            <a:r>
              <a:rPr lang="en-US" dirty="0" smtClean="0">
                <a:solidFill>
                  <a:schemeClr val="accent6">
                    <a:lumMod val="75000"/>
                  </a:schemeClr>
                </a:solidFill>
              </a:rPr>
              <a:t>Registration Complete</a:t>
            </a:r>
          </a:p>
        </p:txBody>
      </p:sp>
      <p:pic>
        <p:nvPicPr>
          <p:cNvPr id="717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28" y="5410200"/>
            <a:ext cx="5934074" cy="137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6946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lumMod val="75000"/>
                  </a:schemeClr>
                </a:solidFill>
              </a:rPr>
              <a:t>Course Registration</a:t>
            </a:r>
            <a:br>
              <a:rPr lang="en-US" dirty="0" smtClean="0">
                <a:solidFill>
                  <a:schemeClr val="accent3">
                    <a:lumMod val="75000"/>
                  </a:schemeClr>
                </a:solidFill>
              </a:rPr>
            </a:br>
            <a:r>
              <a:rPr lang="en-US" b="1" i="1" dirty="0" smtClean="0">
                <a:solidFill>
                  <a:schemeClr val="accent3">
                    <a:lumMod val="75000"/>
                  </a:schemeClr>
                </a:solidFill>
              </a:rPr>
              <a:t>Self-Paced – Course</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6" y="1752606"/>
            <a:ext cx="8991600" cy="4506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9315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4"/>
            <a:ext cx="8229600" cy="1143000"/>
          </a:xfrm>
        </p:spPr>
        <p:txBody>
          <a:bodyPr>
            <a:normAutofit fontScale="90000"/>
          </a:bodyPr>
          <a:lstStyle/>
          <a:p>
            <a:r>
              <a:rPr lang="en-US" dirty="0">
                <a:solidFill>
                  <a:schemeClr val="accent3">
                    <a:lumMod val="75000"/>
                  </a:schemeClr>
                </a:solidFill>
              </a:rPr>
              <a:t>Course Registration</a:t>
            </a:r>
            <a:br>
              <a:rPr lang="en-US" dirty="0">
                <a:solidFill>
                  <a:schemeClr val="accent3">
                    <a:lumMod val="75000"/>
                  </a:schemeClr>
                </a:solidFill>
              </a:rPr>
            </a:br>
            <a:r>
              <a:rPr lang="en-US" b="1" i="1" dirty="0">
                <a:solidFill>
                  <a:schemeClr val="accent3">
                    <a:lumMod val="75000"/>
                  </a:schemeClr>
                </a:solidFill>
              </a:rPr>
              <a:t>Self-Paced – Course</a:t>
            </a:r>
            <a:endParaRPr lang="en-US" dirty="0"/>
          </a:p>
        </p:txBody>
      </p:sp>
      <p:sp>
        <p:nvSpPr>
          <p:cNvPr id="3" name="TextBox 2"/>
          <p:cNvSpPr txBox="1"/>
          <p:nvPr/>
        </p:nvSpPr>
        <p:spPr>
          <a:xfrm>
            <a:off x="76202" y="1414832"/>
            <a:ext cx="8763000" cy="369332"/>
          </a:xfrm>
          <a:prstGeom prst="rect">
            <a:avLst/>
          </a:prstGeom>
          <a:noFill/>
        </p:spPr>
        <p:txBody>
          <a:bodyPr wrap="square" rtlCol="0">
            <a:spAutoFit/>
          </a:bodyPr>
          <a:lstStyle/>
          <a:p>
            <a:r>
              <a:rPr lang="en-US" b="1" dirty="0" smtClean="0">
                <a:solidFill>
                  <a:schemeClr val="accent6">
                    <a:lumMod val="75000"/>
                  </a:schemeClr>
                </a:solidFill>
              </a:rPr>
              <a:t>Step 1 </a:t>
            </a:r>
            <a:r>
              <a:rPr lang="en-US" dirty="0" smtClean="0">
                <a:solidFill>
                  <a:schemeClr val="accent6">
                    <a:lumMod val="75000"/>
                  </a:schemeClr>
                </a:solidFill>
              </a:rPr>
              <a:t>click View</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30" y="1980112"/>
            <a:ext cx="9002486" cy="1165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7970" y="3276334"/>
            <a:ext cx="8763000" cy="369332"/>
          </a:xfrm>
          <a:prstGeom prst="rect">
            <a:avLst/>
          </a:prstGeom>
          <a:noFill/>
        </p:spPr>
        <p:txBody>
          <a:bodyPr wrap="square" rtlCol="0">
            <a:spAutoFit/>
          </a:bodyPr>
          <a:lstStyle/>
          <a:p>
            <a:r>
              <a:rPr lang="en-US" b="1" dirty="0" smtClean="0">
                <a:solidFill>
                  <a:schemeClr val="accent6">
                    <a:lumMod val="75000"/>
                  </a:schemeClr>
                </a:solidFill>
              </a:rPr>
              <a:t>Step 2 </a:t>
            </a:r>
            <a:r>
              <a:rPr lang="en-US" dirty="0" smtClean="0">
                <a:solidFill>
                  <a:schemeClr val="accent6">
                    <a:lumMod val="75000"/>
                  </a:schemeClr>
                </a:solidFill>
              </a:rPr>
              <a:t>Read/View the entire Resource</a:t>
            </a:r>
          </a:p>
        </p:txBody>
      </p:sp>
      <p:sp>
        <p:nvSpPr>
          <p:cNvPr id="6" name="TextBox 5"/>
          <p:cNvSpPr txBox="1"/>
          <p:nvPr/>
        </p:nvSpPr>
        <p:spPr>
          <a:xfrm>
            <a:off x="108856" y="3799138"/>
            <a:ext cx="8763000" cy="369332"/>
          </a:xfrm>
          <a:prstGeom prst="rect">
            <a:avLst/>
          </a:prstGeom>
          <a:noFill/>
        </p:spPr>
        <p:txBody>
          <a:bodyPr wrap="square" rtlCol="0">
            <a:spAutoFit/>
          </a:bodyPr>
          <a:lstStyle/>
          <a:p>
            <a:r>
              <a:rPr lang="en-US" dirty="0" smtClean="0">
                <a:solidFill>
                  <a:schemeClr val="accent6">
                    <a:lumMod val="75000"/>
                  </a:schemeClr>
                </a:solidFill>
              </a:rPr>
              <a:t>Self-Paced course is completed</a:t>
            </a:r>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253" y="4212015"/>
            <a:ext cx="9025321" cy="115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8856" y="1980112"/>
            <a:ext cx="1186544" cy="382088"/>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774372" y="2017669"/>
            <a:ext cx="3200400" cy="29010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654628" y="4321628"/>
            <a:ext cx="3200400" cy="29010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27670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3">
                    <a:lumMod val="75000"/>
                  </a:schemeClr>
                </a:solidFill>
              </a:rPr>
              <a:t>How to Receive Credit for a Course</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6" y="3842636"/>
            <a:ext cx="9005887" cy="1034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886" y="1763490"/>
            <a:ext cx="8763000" cy="1815882"/>
          </a:xfrm>
          <a:prstGeom prst="rect">
            <a:avLst/>
          </a:prstGeom>
          <a:noFill/>
        </p:spPr>
        <p:txBody>
          <a:bodyPr wrap="square" rtlCol="0">
            <a:spAutoFit/>
          </a:bodyPr>
          <a:lstStyle/>
          <a:p>
            <a:r>
              <a:rPr lang="en-US" sz="1600" b="1" dirty="0" smtClean="0">
                <a:solidFill>
                  <a:schemeClr val="accent6">
                    <a:lumMod val="75000"/>
                  </a:schemeClr>
                </a:solidFill>
              </a:rPr>
              <a:t>Step 1 </a:t>
            </a:r>
            <a:r>
              <a:rPr lang="en-US" sz="1600" dirty="0" smtClean="0">
                <a:solidFill>
                  <a:schemeClr val="accent6">
                    <a:lumMod val="75000"/>
                  </a:schemeClr>
                </a:solidFill>
              </a:rPr>
              <a:t>– For Instructor Led courses the instructor must mark you Complete. You can verify your completion status by viewing your Transcript. Once you are marked complete the course will appear on your Transcript.</a:t>
            </a:r>
          </a:p>
          <a:p>
            <a:endParaRPr lang="en-US" sz="1600" dirty="0">
              <a:solidFill>
                <a:schemeClr val="accent6">
                  <a:lumMod val="75000"/>
                </a:schemeClr>
              </a:solidFill>
            </a:endParaRPr>
          </a:p>
          <a:p>
            <a:r>
              <a:rPr lang="en-US" sz="1600" b="1" dirty="0" smtClean="0">
                <a:solidFill>
                  <a:schemeClr val="accent6">
                    <a:lumMod val="75000"/>
                  </a:schemeClr>
                </a:solidFill>
              </a:rPr>
              <a:t>Step 2 </a:t>
            </a:r>
            <a:r>
              <a:rPr lang="en-US" sz="1600" dirty="0" smtClean="0">
                <a:solidFill>
                  <a:schemeClr val="accent6">
                    <a:lumMod val="75000"/>
                  </a:schemeClr>
                </a:solidFill>
              </a:rPr>
              <a:t>– You must complete the Course Evaluation survey. You can view the survey status on your Transcript under Survey. If the Take Survey button is available you can complete the survey, otherwise there will be a message informing you of when the survey will be available.</a:t>
            </a:r>
          </a:p>
        </p:txBody>
      </p:sp>
    </p:spTree>
    <p:extLst>
      <p:ext uri="{BB962C8B-B14F-4D97-AF65-F5344CB8AC3E}">
        <p14:creationId xmlns:p14="http://schemas.microsoft.com/office/powerpoint/2010/main" val="1967598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0AAC30D2F43F49B06AAF1EB9842236" ma:contentTypeVersion="6" ma:contentTypeDescription="Create a new document." ma:contentTypeScope="" ma:versionID="2f69f35ad5c765eb7b786cbacf55fb7b">
  <xsd:schema xmlns:xsd="http://www.w3.org/2001/XMLSchema" xmlns:xs="http://www.w3.org/2001/XMLSchema" xmlns:p="http://schemas.microsoft.com/office/2006/metadata/properties" targetNamespace="http://schemas.microsoft.com/office/2006/metadata/properties" ma:root="true" ma:fieldsID="de807db3990430c9a8aeb4c19a7fada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6C7D12-57A9-4376-9D9C-E2ACE362FCDF}">
  <ds:schemaRefs>
    <ds:schemaRef ds:uri="http://schemas.microsoft.com/office/2006/documentManagement/types"/>
    <ds:schemaRef ds:uri="http://www.w3.org/XML/1998/namespace"/>
    <ds:schemaRef ds:uri="http://schemas.microsoft.com/office/infopath/2007/PartnerControls"/>
    <ds:schemaRef ds:uri="http://purl.org/dc/elements/1.1/"/>
    <ds:schemaRef ds:uri="http://purl.org/dc/dcmitype/"/>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2AA16C02-F178-4387-B403-D40F455E331E}">
  <ds:schemaRefs>
    <ds:schemaRef ds:uri="http://schemas.microsoft.com/sharepoint/v3/contenttype/forms"/>
  </ds:schemaRefs>
</ds:datastoreItem>
</file>

<file path=customXml/itemProps3.xml><?xml version="1.0" encoding="utf-8"?>
<ds:datastoreItem xmlns:ds="http://schemas.openxmlformats.org/officeDocument/2006/customXml" ds:itemID="{E3F476A0-F5F9-45FD-AE41-11895C5ACF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482</TotalTime>
  <Words>248</Words>
  <Application>Microsoft Office PowerPoint</Application>
  <PresentationFormat>On-screen Show (4:3)</PresentationFormat>
  <Paragraphs>37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My Professional Learning Center Registration Guide</vt:lpstr>
      <vt:lpstr>Home Page Course Notification / Reminders (1)</vt:lpstr>
      <vt:lpstr>Course Search Professional Learning Opportunities</vt:lpstr>
      <vt:lpstr>Course Search Search Results</vt:lpstr>
      <vt:lpstr>Course Registration Instructor Led Course</vt:lpstr>
      <vt:lpstr>Course Registration Instructor Led Courses</vt:lpstr>
      <vt:lpstr>Course Registration Self-Paced – Course</vt:lpstr>
      <vt:lpstr>Course Registration Self-Paced – Course</vt:lpstr>
      <vt:lpstr>How to Receive Credit for a Course</vt:lpstr>
      <vt:lpstr>Transcript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Professional Learning Center Course Training</dc:title>
  <dc:creator>maintenance</dc:creator>
  <cp:lastModifiedBy>Windows User</cp:lastModifiedBy>
  <cp:revision>25</cp:revision>
  <dcterms:created xsi:type="dcterms:W3CDTF">2011-12-14T22:02:09Z</dcterms:created>
  <dcterms:modified xsi:type="dcterms:W3CDTF">2012-07-31T20:04:44Z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0x010100160AAC30D2F43F49B06AAF1EB9842236</vt:lpwstr>
  </property>
</Properties>
</file>