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728" r:id="rId4"/>
  </p:sldMasterIdLst>
  <p:sldIdLst>
    <p:sldId id="256" r:id="rId5"/>
    <p:sldId id="263" r:id="rId6"/>
    <p:sldId id="264" r:id="rId7"/>
    <p:sldId id="266" r:id="rId8"/>
    <p:sldId id="267" r:id="rId9"/>
    <p:sldId id="268" r:id="rId10"/>
    <p:sldId id="269" r:id="rId11"/>
    <p:sldId id="270" r:id="rId12"/>
    <p:sldId id="282" r:id="rId13"/>
    <p:sldId id="283" r:id="rId14"/>
    <p:sldId id="285" r:id="rId15"/>
    <p:sldId id="292" r:id="rId16"/>
    <p:sldId id="298" r:id="rId17"/>
    <p:sldId id="293" r:id="rId18"/>
    <p:sldId id="294" r:id="rId19"/>
    <p:sldId id="300" r:id="rId20"/>
    <p:sldId id="301" r:id="rId21"/>
    <p:sldId id="302" r:id="rId22"/>
    <p:sldId id="303" r:id="rId23"/>
    <p:sldId id="304" r:id="rId24"/>
    <p:sldId id="296" r:id="rId25"/>
    <p:sldId id="286" r:id="rId26"/>
    <p:sldId id="287" r:id="rId27"/>
    <p:sldId id="290" r:id="rId28"/>
    <p:sldId id="291" r:id="rId29"/>
    <p:sldId id="288" r:id="rId30"/>
    <p:sldId id="289" r:id="rId31"/>
    <p:sldId id="299" r:id="rId32"/>
    <p:sldId id="297" r:id="rId33"/>
    <p:sldId id="284" r:id="rId34"/>
    <p:sldId id="295" r:id="rId35"/>
    <p:sldId id="257" r:id="rId36"/>
    <p:sldId id="280" r:id="rId37"/>
    <p:sldId id="259" r:id="rId38"/>
    <p:sldId id="281" r:id="rId39"/>
    <p:sldId id="271" r:id="rId40"/>
    <p:sldId id="272" r:id="rId41"/>
    <p:sldId id="273" r:id="rId42"/>
    <p:sldId id="274" r:id="rId43"/>
    <p:sldId id="275" r:id="rId44"/>
    <p:sldId id="276" r:id="rId45"/>
    <p:sldId id="277" r:id="rId46"/>
    <p:sldId id="278" r:id="rId47"/>
    <p:sldId id="279" r:id="rId4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70" d="100"/>
          <a:sy n="70" d="100"/>
        </p:scale>
        <p:origin x="-1290"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8" Type="http://schemas.openxmlformats.org/officeDocument/2006/relationships/slide" Target="slides/slide4.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335A2B2F-1A79-49FA-B880-B7A77B8780A7}" type="datetimeFigureOut">
              <a:rPr lang="en-US"/>
              <a:pPr>
                <a:defRPr/>
              </a:pPr>
              <a:t>9/30/2013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AB62269-767C-410E-B361-5E99C6555D6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870D58A-05B4-4869-AAFA-297AA2BD759E}" type="datetimeFigureOut">
              <a:rPr lang="en-US"/>
              <a:pPr>
                <a:defRPr/>
              </a:pPr>
              <a:t>9/30/2013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DFAB4B-F586-4986-906C-A1B213B4747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379136D-54BF-4591-9734-69B3B4298BAF}" type="datetimeFigureOut">
              <a:rPr lang="en-US"/>
              <a:pPr>
                <a:defRPr/>
              </a:pPr>
              <a:t>9/30/2013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2629ADB-FC28-424F-8B3D-1F37B1A38DE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8"/>
          <p:cNvSpPr/>
          <p:nvPr/>
        </p:nvSpPr>
        <p:spPr>
          <a:xfrm>
            <a:off x="9001125" y="4846638"/>
            <a:ext cx="142875"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5" name="Rectangle 9"/>
          <p:cNvSpPr/>
          <p:nvPr/>
        </p:nvSpPr>
        <p:spPr>
          <a:xfrm>
            <a:off x="9001125" y="0"/>
            <a:ext cx="142875"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019A7493-5F16-4834-9E2B-3AB9790ACC2E}" type="datetimeFigureOut">
              <a:rPr lang="en-US"/>
              <a:pPr>
                <a:defRPr/>
              </a:pPr>
              <a:t>9/30/2013</a:t>
            </a:fld>
            <a:endParaRPr lang="en-US"/>
          </a:p>
        </p:txBody>
      </p:sp>
      <p:sp>
        <p:nvSpPr>
          <p:cNvPr id="7"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8" name="Slide Number Placeholder 5"/>
          <p:cNvSpPr>
            <a:spLocks noGrp="1"/>
          </p:cNvSpPr>
          <p:nvPr>
            <p:ph type="sldNum" sz="quarter" idx="12"/>
          </p:nvPr>
        </p:nvSpPr>
        <p:spPr/>
        <p:txBody>
          <a:bodyPr/>
          <a:lstStyle>
            <a:lvl1pPr fontAlgn="base">
              <a:spcBef>
                <a:spcPct val="0"/>
              </a:spcBef>
              <a:spcAft>
                <a:spcPct val="0"/>
              </a:spcAft>
              <a:defRPr smtClean="0">
                <a:solidFill>
                  <a:srgbClr val="000000"/>
                </a:solidFill>
                <a:latin typeface="Arial" charset="0"/>
              </a:defRPr>
            </a:lvl1pPr>
          </a:lstStyle>
          <a:p>
            <a:pPr>
              <a:defRPr/>
            </a:pPr>
            <a:fld id="{A2C569CE-F93C-4F85-BB0D-093501985A64}"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EA28B7B-79D5-4812-9B60-5A8B63FFFFF5}" type="datetimeFigureOut">
              <a:rPr lang="en-US"/>
              <a:pPr>
                <a:defRPr/>
              </a:pPr>
              <a:t>9/30/2013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5AF0A5CF-100A-4D4D-9194-D1B6F587D8E1}"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0D06E7F-1078-4323-B0A8-2C5214C38FAC}" type="datetimeFigureOut">
              <a:rPr lang="en-US"/>
              <a:pPr>
                <a:defRPr/>
              </a:pPr>
              <a:t>9/30/2013</a:t>
            </a:fld>
            <a:endParaRPr lang="en-US"/>
          </a:p>
        </p:txBody>
      </p:sp>
      <p:sp>
        <p:nvSpPr>
          <p:cNvPr id="5" name="Slide Number Placeholder 7"/>
          <p:cNvSpPr>
            <a:spLocks noGrp="1"/>
          </p:cNvSpPr>
          <p:nvPr>
            <p:ph type="sldNum" sz="quarter" idx="11"/>
          </p:nvPr>
        </p:nvSpPr>
        <p:spPr/>
        <p:txBody>
          <a:bodyPr/>
          <a:lstStyle>
            <a:lvl1pPr fontAlgn="base">
              <a:spcBef>
                <a:spcPct val="0"/>
              </a:spcBef>
              <a:spcAft>
                <a:spcPct val="0"/>
              </a:spcAft>
              <a:defRPr>
                <a:latin typeface="Arial" charset="0"/>
              </a:defRPr>
            </a:lvl1pPr>
          </a:lstStyle>
          <a:p>
            <a:pPr>
              <a:defRPr/>
            </a:pPr>
            <a:fld id="{A50B839E-399E-4A20-BFFC-C349E9A685E6}" type="slidenum">
              <a:rPr lang="en-US"/>
              <a:pPr>
                <a:defRPr/>
              </a:pPr>
              <a:t>‹#›</a:t>
            </a:fld>
            <a:endParaRPr lang="en-US"/>
          </a:p>
        </p:txBody>
      </p:sp>
      <p:sp>
        <p:nvSpPr>
          <p:cNvPr id="6" name="Footer Placeholder 8"/>
          <p:cNvSpPr>
            <a:spLocks noGrp="1"/>
          </p:cNvSpPr>
          <p:nvPr>
            <p:ph type="ftr" sz="quarter" idx="12"/>
          </p:nvPr>
        </p:nvSpPr>
        <p:spPr/>
        <p:txBody>
          <a:bodyPr/>
          <a:lstStyle>
            <a:lvl1pPr fontAlgn="base">
              <a:spcBef>
                <a:spcPct val="0"/>
              </a:spcBef>
              <a:spcAft>
                <a:spcPct val="0"/>
              </a:spcAft>
              <a:defRPr>
                <a:latin typeface="Arial" charset="0"/>
              </a:defRPr>
            </a:lvl1pPr>
          </a:lstStyle>
          <a:p>
            <a:pPr>
              <a:defRPr/>
            </a:pPr>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2430816-31A1-4329-98A2-9FAD3C75254B}" type="datetimeFigureOut">
              <a:rPr lang="en-US"/>
              <a:pPr>
                <a:defRPr/>
              </a:pPr>
              <a:t>9/30/2013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B6940BD1-894A-45AB-A81B-5467F0F3936F}"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4185FC0-7B47-46D7-9C92-557A9B3A36F6}" type="datetimeFigureOut">
              <a:rPr lang="en-US"/>
              <a:pPr>
                <a:defRPr/>
              </a:pPr>
              <a:t>9/30/2013</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166393DF-2404-4FD4-BFA6-1D55B54273D3}"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FA34EB3-FC34-4C1D-BEAB-8FADB01B2823}" type="datetimeFigureOut">
              <a:rPr lang="en-US"/>
              <a:pPr>
                <a:defRPr/>
              </a:pPr>
              <a:t>9/30/2013</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2718953-F1CB-47A9-ABC5-0E119D9D3A10}"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59AF1B4-758F-4EE6-B742-5BE33C2CF7F2}" type="datetimeFigureOut">
              <a:rPr lang="en-US"/>
              <a:pPr>
                <a:defRPr/>
              </a:pPr>
              <a:t>9/30/2013</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2DA9CC1C-0D7B-4D08-89A8-17C4C2AE8D18}"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p:txBody>
          <a:bodyPr/>
          <a:lstStyle/>
          <a:p>
            <a:r>
              <a:rPr lang="en-US" smtClean="0"/>
              <a:t>Click to edit Master title style</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4F8FD77-4974-41A9-9EAE-475AF8E84F4B}" type="datetimeFigureOut">
              <a:rPr lang="en-US"/>
              <a:pPr>
                <a:defRPr/>
              </a:pPr>
              <a:t>9/30/2013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BEFF6647-A563-441D-8929-BA6D2E0881F7}"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04D88D5-ED2A-4333-9345-E64678A366A7}" type="datetimeFigureOut">
              <a:rPr lang="en-US"/>
              <a:pPr>
                <a:defRPr/>
              </a:pPr>
              <a:t>9/30/2013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3274E21-0E26-4277-90FE-F30DF97D5F06}"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8"/>
          <p:cNvSpPr/>
          <p:nvPr/>
        </p:nvSpPr>
        <p:spPr>
          <a:xfrm>
            <a:off x="9001125" y="4846638"/>
            <a:ext cx="142875" cy="201136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6" name="Rectangle 9"/>
          <p:cNvSpPr/>
          <p:nvPr/>
        </p:nvSpPr>
        <p:spPr>
          <a:xfrm>
            <a:off x="9001125" y="0"/>
            <a:ext cx="142875" cy="484663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8" name="Title 7"/>
          <p:cNvSpPr>
            <a:spLocks noGrp="1"/>
          </p:cNvSpPr>
          <p:nvPr>
            <p:ph type="title"/>
          </p:nvPr>
        </p:nvSpPr>
        <p:spPr>
          <a:xfrm>
            <a:off x="457200" y="4953000"/>
            <a:ext cx="8153400" cy="762000"/>
          </a:xfrm>
        </p:spPr>
        <p:txBody>
          <a:bodyPr anchor="t"/>
          <a:lstStyle>
            <a:lvl1pPr>
              <a:defRPr sz="3200"/>
            </a:lvl1pPr>
          </a:lstStyle>
          <a:p>
            <a:r>
              <a:rPr lang="en-US" smtClean="0"/>
              <a:t>Click to edit Master title style</a:t>
            </a:r>
            <a:endParaRPr lang="en-US" dirty="0"/>
          </a:p>
        </p:txBody>
      </p:sp>
      <p:sp>
        <p:nvSpPr>
          <p:cNvPr id="7"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21CB4A6-E151-47BD-A5FE-A4131DD20736}" type="datetimeFigureOut">
              <a:rPr lang="en-US"/>
              <a:pPr>
                <a:defRPr/>
              </a:pPr>
              <a:t>9/30/2013</a:t>
            </a:fld>
            <a:endParaRPr lang="en-US"/>
          </a:p>
        </p:txBody>
      </p:sp>
      <p:sp>
        <p:nvSpPr>
          <p:cNvPr id="9"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10" name="Slide Number Placeholder 6"/>
          <p:cNvSpPr>
            <a:spLocks noGrp="1"/>
          </p:cNvSpPr>
          <p:nvPr>
            <p:ph type="sldNum" sz="quarter" idx="12"/>
          </p:nvPr>
        </p:nvSpPr>
        <p:spPr/>
        <p:txBody>
          <a:bodyPr/>
          <a:lstStyle>
            <a:lvl1pPr fontAlgn="base">
              <a:spcBef>
                <a:spcPct val="0"/>
              </a:spcBef>
              <a:spcAft>
                <a:spcPct val="0"/>
              </a:spcAft>
              <a:defRPr smtClean="0">
                <a:solidFill>
                  <a:srgbClr val="000000"/>
                </a:solidFill>
                <a:latin typeface="Arial" charset="0"/>
              </a:defRPr>
            </a:lvl1pPr>
          </a:lstStyle>
          <a:p>
            <a:pPr>
              <a:defRPr/>
            </a:pPr>
            <a:fld id="{1030BA61-DAE1-4477-A088-143AA1EC0050}"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DFA4EC8C-5CC8-4BF9-AEF3-FD1BE5E016A1}" type="datetimeFigureOut">
              <a:rPr lang="en-US"/>
              <a:pPr>
                <a:defRPr/>
              </a:pPr>
              <a:t>9/30/2013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D5BEF30-1017-451C-90DA-D0F1D9EDBB59}"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8720C160-63D3-457B-8BD9-D5B2A52380B8}" type="datetimeFigureOut">
              <a:rPr lang="en-US"/>
              <a:pPr>
                <a:defRPr/>
              </a:pPr>
              <a:t>9/30/2013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2831A5A4-4A44-49E0-ABA5-14114B48BA3B}"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E1E61D87-D46C-495C-8442-25D8B222247C}" type="datetimeFigureOut">
              <a:rPr lang="en-US"/>
              <a:pPr>
                <a:defRPr/>
              </a:pPr>
              <a:t>9/30/2013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82FCCCA7-96BB-4BB4-A974-2AFF51250D8C}"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091D3DDC-1904-4CE1-BC8C-FEA64D6286D1}" type="datetimeFigureOut">
              <a:rPr lang="en-US"/>
              <a:pPr>
                <a:defRPr/>
              </a:pPr>
              <a:t>9/30/2013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70B8AF6D-74E4-4A20-9B97-D42236B22423}"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4093B28D-14E2-47B7-8676-AA7DD068CA8B}" type="datetimeFigureOut">
              <a:rPr lang="en-US"/>
              <a:pPr>
                <a:defRPr/>
              </a:pPr>
              <a:t>9/30/2013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AF920DF9-C717-4E9A-A192-B9D78CDD2E6B}"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6CE7931-07D3-4115-8FAF-710FAC52838B}" type="datetimeFigureOut">
              <a:rPr lang="en-US"/>
              <a:pPr>
                <a:defRPr/>
              </a:pPr>
              <a:t>9/30/2013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761EB616-DD73-4E3E-9BB6-F03384E1B868}"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3A14F22-AB91-413D-864D-66957C0F9D99}" type="datetimeFigureOut">
              <a:rPr lang="en-US"/>
              <a:pPr>
                <a:defRPr/>
              </a:pPr>
              <a:t>9/30/2013</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31A8FA15-25F6-4DDA-8AA1-E5E7BA2D3B99}"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6914B787-10DF-4F84-A929-22464F128E39}" type="datetimeFigureOut">
              <a:rPr lang="en-US"/>
              <a:pPr>
                <a:defRPr/>
              </a:pPr>
              <a:t>9/30/2013</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72E252EE-6DFA-4EA4-9A79-BE3A7519DE33}"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113AEDE0-9305-4530-99B5-3638807AC84A}" type="datetimeFigureOut">
              <a:rPr lang="en-US"/>
              <a:pPr>
                <a:defRPr/>
              </a:pPr>
              <a:t>9/30/2013</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7FA353C1-F117-4337-9140-C01B83EE9D6E}"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515BD2D-BD74-441A-8043-3089501E1C09}" type="datetimeFigureOut">
              <a:rPr lang="en-US"/>
              <a:pPr>
                <a:defRPr/>
              </a:pPr>
              <a:t>9/30/2013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C846E7-74E9-4CD3-8D5F-0BAF14E9CA9C}"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234C61F9-190F-4DCE-95B5-E29160EB0A06}" type="datetimeFigureOut">
              <a:rPr lang="en-US"/>
              <a:pPr>
                <a:defRPr/>
              </a:pPr>
              <a:t>9/30/2013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46AEC363-7F68-4C57-990C-CFDEA73497B1}"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FF09D2E0-E9C2-416B-988E-FA1596AE2278}" type="datetimeFigureOut">
              <a:rPr lang="en-US"/>
              <a:pPr>
                <a:defRPr/>
              </a:pPr>
              <a:t>9/30/2013</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00CE88BF-1E5B-4937-ABD1-9D2B6F95893F}"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C16A47F2-0AC1-49BD-B4E2-DD3E1712B8EF}" type="datetimeFigureOut">
              <a:rPr lang="en-US"/>
              <a:pPr>
                <a:defRPr/>
              </a:pPr>
              <a:t>9/30/2013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69E692CF-B380-462E-A2FC-16610E7BECAC}"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Arial" charset="0"/>
              </a:defRPr>
            </a:lvl1pPr>
          </a:lstStyle>
          <a:p>
            <a:pPr>
              <a:defRPr/>
            </a:pPr>
            <a:fld id="{46100C1D-985E-4072-91FF-362973D51E4B}" type="datetimeFigureOut">
              <a:rPr lang="en-US"/>
              <a:pPr>
                <a:defRPr/>
              </a:pPr>
              <a:t>9/30/2013</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Arial" charset="0"/>
              </a:defRPr>
            </a:lvl1pPr>
          </a:lstStyle>
          <a:p>
            <a:pPr>
              <a:defRPr/>
            </a:pPr>
            <a:fld id="{C4B23769-3DF1-4A87-B9ED-A82BA6C5448D}"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solidFill>
                  <a:prstClr val="black">
                    <a:tint val="75000"/>
                  </a:prstClr>
                </a:solidFill>
              </a:rPr>
              <a:pPr/>
              <a:t>9/30/2013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072634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solidFill>
                  <a:prstClr val="black">
                    <a:tint val="75000"/>
                  </a:prstClr>
                </a:solidFill>
              </a:rPr>
              <a:pPr/>
              <a:t>9/30/2013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5958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F13B8E-D12B-40F2-B992-680FBDA9B496}" type="datetimeFigureOut">
              <a:rPr lang="en-US" smtClean="0">
                <a:solidFill>
                  <a:prstClr val="black">
                    <a:tint val="75000"/>
                  </a:prstClr>
                </a:solidFill>
              </a:rPr>
              <a:pPr/>
              <a:t>9/30/2013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61683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F13B8E-D12B-40F2-B992-680FBDA9B496}" type="datetimeFigureOut">
              <a:rPr lang="en-US" smtClean="0">
                <a:solidFill>
                  <a:prstClr val="black">
                    <a:tint val="75000"/>
                  </a:prstClr>
                </a:solidFill>
              </a:rPr>
              <a:pPr/>
              <a:t>9/30/2013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7058CD-D06B-4550-AA96-50EF85B9FF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05644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F13B8E-D12B-40F2-B992-680FBDA9B496}" type="datetimeFigureOut">
              <a:rPr lang="en-US" smtClean="0">
                <a:solidFill>
                  <a:prstClr val="black">
                    <a:tint val="75000"/>
                  </a:prstClr>
                </a:solidFill>
              </a:rPr>
              <a:pPr/>
              <a:t>9/30/2013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B7058CD-D06B-4550-AA96-50EF85B9FF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11071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F13B8E-D12B-40F2-B992-680FBDA9B496}" type="datetimeFigureOut">
              <a:rPr lang="en-US" smtClean="0">
                <a:solidFill>
                  <a:prstClr val="black">
                    <a:tint val="75000"/>
                  </a:prstClr>
                </a:solidFill>
              </a:rPr>
              <a:pPr/>
              <a:t>9/30/2013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B7058CD-D06B-4550-AA96-50EF85B9FF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41484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74774D3E-3012-4204-B7AD-1A22AE56FF00}" type="datetimeFigureOut">
              <a:rPr lang="en-US"/>
              <a:pPr>
                <a:defRPr/>
              </a:pPr>
              <a:t>9/30/2013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C634B59-2401-469A-9834-2315FCF28A02}"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F13B8E-D12B-40F2-B992-680FBDA9B496}" type="datetimeFigureOut">
              <a:rPr lang="en-US" smtClean="0">
                <a:solidFill>
                  <a:prstClr val="black">
                    <a:tint val="75000"/>
                  </a:prstClr>
                </a:solidFill>
              </a:rPr>
              <a:pPr/>
              <a:t>9/30/2013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B7058CD-D06B-4550-AA96-50EF85B9FF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79109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F13B8E-D12B-40F2-B992-680FBDA9B496}" type="datetimeFigureOut">
              <a:rPr lang="en-US" smtClean="0">
                <a:solidFill>
                  <a:prstClr val="black">
                    <a:tint val="75000"/>
                  </a:prstClr>
                </a:solidFill>
              </a:rPr>
              <a:pPr/>
              <a:t>9/30/2013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7058CD-D06B-4550-AA96-50EF85B9FF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21670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F13B8E-D12B-40F2-B992-680FBDA9B496}" type="datetimeFigureOut">
              <a:rPr lang="en-US" smtClean="0">
                <a:solidFill>
                  <a:prstClr val="black">
                    <a:tint val="75000"/>
                  </a:prstClr>
                </a:solidFill>
              </a:rPr>
              <a:pPr/>
              <a:t>9/30/2013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B7058CD-D06B-4550-AA96-50EF85B9FF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695798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solidFill>
                  <a:prstClr val="black">
                    <a:tint val="75000"/>
                  </a:prstClr>
                </a:solidFill>
              </a:rPr>
              <a:pPr/>
              <a:t>9/30/2013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081587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F13B8E-D12B-40F2-B992-680FBDA9B496}" type="datetimeFigureOut">
              <a:rPr lang="en-US" smtClean="0">
                <a:solidFill>
                  <a:prstClr val="black">
                    <a:tint val="75000"/>
                  </a:prstClr>
                </a:solidFill>
              </a:rPr>
              <a:pPr/>
              <a:t>9/30/2013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B7058CD-D06B-4550-AA96-50EF85B9FF6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1458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E30B2FB7-E356-4BB3-B842-2C36F29BDE6B}" type="datetimeFigureOut">
              <a:rPr lang="en-US"/>
              <a:pPr>
                <a:defRPr/>
              </a:pPr>
              <a:t>9/30/2013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8AF203AA-C529-4319-9DF0-1E8D7EAEF683}"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717AD94-8C92-45FE-9179-642D1D2857AD}" type="datetimeFigureOut">
              <a:rPr lang="en-US"/>
              <a:pPr>
                <a:defRPr/>
              </a:pPr>
              <a:t>9/30/2013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6A26AD5A-DE50-4957-A8FF-F47A7DFFB8A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8AD5E75-07D3-4289-8D7F-1E7DAFC09CCA}" type="datetimeFigureOut">
              <a:rPr lang="en-US"/>
              <a:pPr>
                <a:defRPr/>
              </a:pPr>
              <a:t>9/30/2013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32DA3E3E-A565-4E68-B4C3-933D09BE6F0E}"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12210FB-69F2-4E6C-BD4F-0D8E612258D1}" type="datetimeFigureOut">
              <a:rPr lang="en-US"/>
              <a:pPr>
                <a:defRPr/>
              </a:pPr>
              <a:t>9/30/2013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0FC1125-982A-4F64-BBA3-D66FEF6FD481}"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98B18BC-22D8-4A92-B105-91D85099C4BA}" type="datetimeFigureOut">
              <a:rPr lang="en-US"/>
              <a:pPr>
                <a:defRPr/>
              </a:pPr>
              <a:t>9/30/2013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6C2A3B8-D6F3-4CFC-BA83-A3FD7A5150DA}"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2C4D15DD-FD22-40AC-85EB-15DE9FD94616}" type="datetimeFigureOut">
              <a:rPr lang="en-US"/>
              <a:pPr>
                <a:defRPr/>
              </a:pPr>
              <a:t>9/30/2013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E65F6612-7A1D-493A-A180-3B523D3A908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57912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13315" name="Text Placeholder 2"/>
          <p:cNvSpPr>
            <a:spLocks noGrp="1"/>
          </p:cNvSpPr>
          <p:nvPr>
            <p:ph type="body" idx="1"/>
          </p:nvPr>
        </p:nvSpPr>
        <p:spPr bwMode="auto">
          <a:xfrm>
            <a:off x="457200" y="1752600"/>
            <a:ext cx="7620000" cy="43735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172200"/>
            <a:ext cx="3429000" cy="304800"/>
          </a:xfrm>
          <a:prstGeom prst="rect">
            <a:avLst/>
          </a:prstGeom>
        </p:spPr>
        <p:txBody>
          <a:bodyPr vert="horz" lIns="91440" tIns="45720" rIns="91440" bIns="0" rtlCol="0" anchor="b"/>
          <a:lstStyle>
            <a:lvl1pPr algn="l" fontAlgn="auto">
              <a:spcBef>
                <a:spcPts val="0"/>
              </a:spcBef>
              <a:spcAft>
                <a:spcPts val="0"/>
              </a:spcAft>
              <a:defRPr sz="1000" smtClean="0">
                <a:solidFill>
                  <a:srgbClr val="000000"/>
                </a:solidFill>
                <a:latin typeface="Arial"/>
                <a:cs typeface="+mn-cs"/>
              </a:defRPr>
            </a:lvl1pPr>
          </a:lstStyle>
          <a:p>
            <a:pPr>
              <a:defRPr/>
            </a:pPr>
            <a:fld id="{A4EA18AC-62DC-4CA5-95E9-995AF568B075}" type="datetimeFigureOut">
              <a:rPr lang="en-US"/>
              <a:pPr>
                <a:defRPr/>
              </a:pPr>
              <a:t>9/30/2013</a:t>
            </a:fld>
            <a:endParaRPr lang="en-US"/>
          </a:p>
        </p:txBody>
      </p:sp>
      <p:sp>
        <p:nvSpPr>
          <p:cNvPr id="5" name="Footer Placeholder 4"/>
          <p:cNvSpPr>
            <a:spLocks noGrp="1"/>
          </p:cNvSpPr>
          <p:nvPr>
            <p:ph type="ftr" sz="quarter" idx="3"/>
          </p:nvPr>
        </p:nvSpPr>
        <p:spPr>
          <a:xfrm>
            <a:off x="457200" y="6492875"/>
            <a:ext cx="3429000" cy="284163"/>
          </a:xfrm>
          <a:prstGeom prst="rect">
            <a:avLst/>
          </a:prstGeom>
        </p:spPr>
        <p:txBody>
          <a:bodyPr vert="horz" lIns="91440" tIns="45720" rIns="91440" bIns="45720" rtlCol="0" anchor="t"/>
          <a:lstStyle>
            <a:lvl1pPr algn="l" fontAlgn="auto">
              <a:spcBef>
                <a:spcPts val="0"/>
              </a:spcBef>
              <a:spcAft>
                <a:spcPts val="0"/>
              </a:spcAft>
              <a:defRPr sz="1000">
                <a:solidFill>
                  <a:srgbClr val="000000"/>
                </a:solidFill>
                <a:latin typeface="Arial"/>
                <a:cs typeface="+mn-cs"/>
              </a:defRPr>
            </a:lvl1pPr>
          </a:lstStyle>
          <a:p>
            <a:pPr>
              <a:defRPr/>
            </a:pPr>
            <a:endParaRPr lang="en-US"/>
          </a:p>
        </p:txBody>
      </p:sp>
      <p:sp>
        <p:nvSpPr>
          <p:cNvPr id="6" name="Slide Number Placeholder 5"/>
          <p:cNvSpPr>
            <a:spLocks noGrp="1"/>
          </p:cNvSpPr>
          <p:nvPr>
            <p:ph type="sldNum" sz="quarter" idx="4"/>
          </p:nvPr>
        </p:nvSpPr>
        <p:spPr>
          <a:xfrm rot="16200000">
            <a:off x="8227219" y="5885656"/>
            <a:ext cx="1316038" cy="365125"/>
          </a:xfrm>
          <a:prstGeom prst="rect">
            <a:avLst/>
          </a:prstGeom>
        </p:spPr>
        <p:txBody>
          <a:bodyPr vert="horz" lIns="91440" tIns="45720" rIns="91440" bIns="45720" rtlCol="0" anchor="ctr"/>
          <a:lstStyle>
            <a:lvl1pPr algn="l" fontAlgn="auto">
              <a:spcBef>
                <a:spcPts val="0"/>
              </a:spcBef>
              <a:spcAft>
                <a:spcPts val="0"/>
              </a:spcAft>
              <a:defRPr sz="2400" b="1" smtClean="0">
                <a:solidFill>
                  <a:srgbClr val="D1282E"/>
                </a:solidFill>
                <a:latin typeface="Arial"/>
                <a:cs typeface="+mn-cs"/>
              </a:defRPr>
            </a:lvl1pPr>
          </a:lstStyle>
          <a:p>
            <a:pPr>
              <a:defRPr/>
            </a:pPr>
            <a:fld id="{67A63FC7-0F14-4BFB-AB8F-118BDB7BEFA9}" type="slidenum">
              <a:rPr lang="en-US"/>
              <a:pPr>
                <a:defRPr/>
              </a:pPr>
              <a:t>‹#›</a:t>
            </a:fld>
            <a:endParaRPr lang="en-US"/>
          </a:p>
        </p:txBody>
      </p:sp>
      <p:sp>
        <p:nvSpPr>
          <p:cNvPr id="7" name="Rectangle 6"/>
          <p:cNvSpPr/>
          <p:nvPr/>
        </p:nvSpPr>
        <p:spPr>
          <a:xfrm>
            <a:off x="9001125" y="0"/>
            <a:ext cx="142875"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
        <p:nvSpPr>
          <p:cNvPr id="8" name="Rectangle 7"/>
          <p:cNvSpPr/>
          <p:nvPr/>
        </p:nvSpPr>
        <p:spPr>
          <a:xfrm>
            <a:off x="9001125" y="1371600"/>
            <a:ext cx="142875"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rgbClr val="FFFFFF"/>
              </a:solidFill>
            </a:endParaRPr>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rtl="0" fontAlgn="base">
        <a:spcBef>
          <a:spcPct val="0"/>
        </a:spcBef>
        <a:spcAft>
          <a:spcPct val="0"/>
        </a:spcAft>
        <a:defRPr sz="3600" kern="1200" cap="all" spc="-60">
          <a:solidFill>
            <a:schemeClr val="tx2"/>
          </a:solidFill>
          <a:latin typeface="+mj-lt"/>
          <a:ea typeface="+mj-ea"/>
          <a:cs typeface="+mj-cs"/>
        </a:defRPr>
      </a:lvl1pPr>
      <a:lvl2pPr algn="l" rtl="0" fontAlgn="base">
        <a:spcBef>
          <a:spcPct val="0"/>
        </a:spcBef>
        <a:spcAft>
          <a:spcPct val="0"/>
        </a:spcAft>
        <a:defRPr sz="3600">
          <a:solidFill>
            <a:schemeClr val="tx2"/>
          </a:solidFill>
          <a:latin typeface="Arial Black" pitchFamily="34" charset="0"/>
        </a:defRPr>
      </a:lvl2pPr>
      <a:lvl3pPr algn="l" rtl="0" fontAlgn="base">
        <a:spcBef>
          <a:spcPct val="0"/>
        </a:spcBef>
        <a:spcAft>
          <a:spcPct val="0"/>
        </a:spcAft>
        <a:defRPr sz="3600">
          <a:solidFill>
            <a:schemeClr val="tx2"/>
          </a:solidFill>
          <a:latin typeface="Arial Black" pitchFamily="34" charset="0"/>
        </a:defRPr>
      </a:lvl3pPr>
      <a:lvl4pPr algn="l" rtl="0" fontAlgn="base">
        <a:spcBef>
          <a:spcPct val="0"/>
        </a:spcBef>
        <a:spcAft>
          <a:spcPct val="0"/>
        </a:spcAft>
        <a:defRPr sz="3600">
          <a:solidFill>
            <a:schemeClr val="tx2"/>
          </a:solidFill>
          <a:latin typeface="Arial Black" pitchFamily="34" charset="0"/>
        </a:defRPr>
      </a:lvl4pPr>
      <a:lvl5pPr algn="l" rtl="0" fontAlgn="base">
        <a:spcBef>
          <a:spcPct val="0"/>
        </a:spcBef>
        <a:spcAft>
          <a:spcPct val="0"/>
        </a:spcAft>
        <a:defRPr sz="3600">
          <a:solidFill>
            <a:schemeClr val="tx2"/>
          </a:solidFill>
          <a:latin typeface="Arial Black" pitchFamily="34" charset="0"/>
        </a:defRPr>
      </a:lvl5pPr>
      <a:lvl6pPr marL="457200" algn="l" rtl="0" fontAlgn="base">
        <a:spcBef>
          <a:spcPct val="0"/>
        </a:spcBef>
        <a:spcAft>
          <a:spcPct val="0"/>
        </a:spcAft>
        <a:defRPr sz="3600">
          <a:solidFill>
            <a:schemeClr val="tx2"/>
          </a:solidFill>
          <a:latin typeface="Arial Black" pitchFamily="34" charset="0"/>
        </a:defRPr>
      </a:lvl6pPr>
      <a:lvl7pPr marL="914400" algn="l" rtl="0" fontAlgn="base">
        <a:spcBef>
          <a:spcPct val="0"/>
        </a:spcBef>
        <a:spcAft>
          <a:spcPct val="0"/>
        </a:spcAft>
        <a:defRPr sz="3600">
          <a:solidFill>
            <a:schemeClr val="tx2"/>
          </a:solidFill>
          <a:latin typeface="Arial Black" pitchFamily="34" charset="0"/>
        </a:defRPr>
      </a:lvl7pPr>
      <a:lvl8pPr marL="1371600" algn="l" rtl="0" fontAlgn="base">
        <a:spcBef>
          <a:spcPct val="0"/>
        </a:spcBef>
        <a:spcAft>
          <a:spcPct val="0"/>
        </a:spcAft>
        <a:defRPr sz="3600">
          <a:solidFill>
            <a:schemeClr val="tx2"/>
          </a:solidFill>
          <a:latin typeface="Arial Black" pitchFamily="34" charset="0"/>
        </a:defRPr>
      </a:lvl8pPr>
      <a:lvl9pPr marL="1828800" algn="l" rtl="0" fontAlgn="base">
        <a:spcBef>
          <a:spcPct val="0"/>
        </a:spcBef>
        <a:spcAft>
          <a:spcPct val="0"/>
        </a:spcAft>
        <a:defRPr sz="3600">
          <a:solidFill>
            <a:schemeClr val="tx2"/>
          </a:solidFill>
          <a:latin typeface="Arial Black" pitchFamily="34" charset="0"/>
        </a:defRPr>
      </a:lvl9pPr>
    </p:titleStyle>
    <p:bodyStyle>
      <a:lvl1pPr algn="l" rtl="0" fontAlgn="base">
        <a:spcBef>
          <a:spcPct val="20000"/>
        </a:spcBef>
        <a:spcAft>
          <a:spcPts val="600"/>
        </a:spcAft>
        <a:buFont typeface="Arial" charset="0"/>
        <a:defRPr sz="2000" b="1" kern="1200">
          <a:solidFill>
            <a:schemeClr val="tx1"/>
          </a:solidFill>
          <a:latin typeface="+mn-lt"/>
          <a:ea typeface="+mn-ea"/>
          <a:cs typeface="+mn-cs"/>
        </a:defRPr>
      </a:lvl1pPr>
      <a:lvl2pPr marL="457200" indent="-182563" algn="l" rtl="0" fontAlgn="base">
        <a:spcBef>
          <a:spcPct val="20000"/>
        </a:spcBef>
        <a:spcAft>
          <a:spcPct val="0"/>
        </a:spcAft>
        <a:buClr>
          <a:schemeClr val="tx2"/>
        </a:buClr>
        <a:buFont typeface="Arial" charset="0"/>
        <a:buChar char="•"/>
        <a:defRPr sz="2000" kern="1200">
          <a:solidFill>
            <a:schemeClr val="tx1"/>
          </a:solidFill>
          <a:latin typeface="+mn-lt"/>
          <a:ea typeface="+mn-ea"/>
          <a:cs typeface="+mn-cs"/>
        </a:defRPr>
      </a:lvl2pPr>
      <a:lvl3pPr marL="1143000" indent="-228600" algn="l" rtl="0" fontAlgn="base">
        <a:spcBef>
          <a:spcPct val="20000"/>
        </a:spcBef>
        <a:spcAft>
          <a:spcPct val="0"/>
        </a:spcAft>
        <a:buClr>
          <a:schemeClr val="tx2"/>
        </a:buClr>
        <a:buFont typeface="Arial" charset="0"/>
        <a:buChar char="•"/>
        <a:defRPr kern="1200">
          <a:solidFill>
            <a:schemeClr val="tx1"/>
          </a:solidFill>
          <a:latin typeface="+mn-lt"/>
          <a:ea typeface="+mn-ea"/>
          <a:cs typeface="+mn-cs"/>
        </a:defRPr>
      </a:lvl3pPr>
      <a:lvl4pPr marL="1600200" indent="-228600" algn="l" rtl="0" fontAlgn="base">
        <a:spcBef>
          <a:spcPct val="20000"/>
        </a:spcBef>
        <a:spcAft>
          <a:spcPct val="0"/>
        </a:spcAft>
        <a:buClr>
          <a:schemeClr val="tx2"/>
        </a:buClr>
        <a:buFont typeface="Arial" charset="0"/>
        <a:buChar char="•"/>
        <a:defRPr kern="1200">
          <a:solidFill>
            <a:schemeClr val="tx1"/>
          </a:solidFill>
          <a:latin typeface="+mn-lt"/>
          <a:ea typeface="+mn-ea"/>
          <a:cs typeface="+mn-cs"/>
        </a:defRPr>
      </a:lvl4pPr>
      <a:lvl5pPr marL="2057400" indent="-228600" algn="l" rtl="0" fontAlgn="base">
        <a:spcBef>
          <a:spcPct val="20000"/>
        </a:spcBef>
        <a:spcAft>
          <a:spcPct val="0"/>
        </a:spcAft>
        <a:buClr>
          <a:schemeClr val="tx2"/>
        </a:buClr>
        <a:buFont typeface="Arial" charset="0"/>
        <a:buChar char="•"/>
        <a:defRPr kern="120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560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60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cs typeface="+mn-cs"/>
              </a:defRPr>
            </a:lvl1pPr>
          </a:lstStyle>
          <a:p>
            <a:pPr>
              <a:defRPr/>
            </a:pPr>
            <a:fld id="{C68AD0D5-987E-473C-A8DB-D8C6B80253D0}" type="datetimeFigureOut">
              <a:rPr lang="en-US"/>
              <a:pPr>
                <a:defRPr/>
              </a:pPr>
              <a:t>9/30/2013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cs typeface="+mn-cs"/>
              </a:defRPr>
            </a:lvl1pPr>
          </a:lstStyle>
          <a:p>
            <a:pPr>
              <a:defRPr/>
            </a:pPr>
            <a:fld id="{A4C09155-24C9-445D-ADCD-442A662F9D3E}"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fld id="{A3F13B8E-D12B-40F2-B992-680FBDA9B496}" type="datetimeFigureOut">
              <a:rPr lang="en-US" smtClean="0">
                <a:solidFill>
                  <a:prstClr val="black">
                    <a:tint val="75000"/>
                  </a:prstClr>
                </a:solidFill>
                <a:latin typeface="Calibri"/>
              </a:rPr>
              <a:pPr fontAlgn="auto">
                <a:spcBef>
                  <a:spcPts val="0"/>
                </a:spcBef>
                <a:spcAft>
                  <a:spcPts val="0"/>
                </a:spcAft>
              </a:pPr>
              <a:t>9/30/2013</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8B7058CD-D06B-4550-AA96-50EF85B9FF68}"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916407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39.xml"/><Relationship Id="rId5" Type="http://schemas.openxmlformats.org/officeDocument/2006/relationships/image" Target="../media/image30.jpeg"/><Relationship Id="rId4" Type="http://schemas.openxmlformats.org/officeDocument/2006/relationships/image" Target="../media/image29.jpeg"/></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hyperlink" Target="http://www.freakingnews.com/Mona-Lisa-goes-American-Gothic-Pictures-93551.asp" TargetMode="External"/><Relationship Id="rId1" Type="http://schemas.openxmlformats.org/officeDocument/2006/relationships/slideLayout" Target="../slideLayouts/slideLayout2.xm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9.xml"/><Relationship Id="rId5" Type="http://schemas.openxmlformats.org/officeDocument/2006/relationships/image" Target="../media/image55.jpeg"/><Relationship Id="rId4" Type="http://schemas.openxmlformats.org/officeDocument/2006/relationships/image" Target="../media/image54.jpeg"/></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29.xml"/><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8.xml"/><Relationship Id="rId5" Type="http://schemas.openxmlformats.org/officeDocument/2006/relationships/image" Target="../media/image30.jpeg"/><Relationship Id="rId4" Type="http://schemas.openxmlformats.org/officeDocument/2006/relationships/image" Target="../media/image29.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itle 1"/>
          <p:cNvSpPr>
            <a:spLocks noGrp="1"/>
          </p:cNvSpPr>
          <p:nvPr>
            <p:ph type="ctrTitle"/>
          </p:nvPr>
        </p:nvSpPr>
        <p:spPr>
          <a:xfrm>
            <a:off x="685800" y="1524000"/>
            <a:ext cx="7772400" cy="1470025"/>
          </a:xfrm>
        </p:spPr>
        <p:txBody>
          <a:bodyPr/>
          <a:lstStyle/>
          <a:p>
            <a:pPr eaLnBrk="1" hangingPunct="1"/>
            <a:r>
              <a:rPr lang="en-US" sz="9600" smtClean="0"/>
              <a:t>Expressive Portraits </a:t>
            </a:r>
            <a:br>
              <a:rPr lang="en-US" sz="9600" smtClean="0"/>
            </a:br>
            <a:r>
              <a:rPr lang="en-US" sz="9600" smtClean="0"/>
              <a:t>5th Grade</a:t>
            </a:r>
          </a:p>
        </p:txBody>
      </p:sp>
      <p:sp>
        <p:nvSpPr>
          <p:cNvPr id="3" name="Subtitle 2"/>
          <p:cNvSpPr>
            <a:spLocks noGrp="1"/>
          </p:cNvSpPr>
          <p:nvPr>
            <p:ph type="subTitle" idx="1"/>
          </p:nvPr>
        </p:nvSpPr>
        <p:spPr>
          <a:xfrm>
            <a:off x="152400" y="2746375"/>
            <a:ext cx="6400800" cy="1752600"/>
          </a:xfrm>
        </p:spPr>
        <p:txBody>
          <a:bodyPr rtlCol="0">
            <a:normAutofit/>
          </a:bodyPr>
          <a:lstStyle/>
          <a:p>
            <a:pPr eaLnBrk="1" fontAlgn="auto" hangingPunct="1">
              <a:spcAft>
                <a:spcPts val="0"/>
              </a:spcAft>
              <a:buFont typeface="Arial" pitchFamily="34" charset="0"/>
              <a:buNone/>
              <a:defRPr/>
            </a:pPr>
            <a:endParaRPr lang="en-US" sz="1800" dirty="0"/>
          </a:p>
        </p:txBody>
      </p:sp>
      <p:pic>
        <p:nvPicPr>
          <p:cNvPr id="37891" name="Picture 2"/>
          <p:cNvPicPr>
            <a:picLocks noChangeAspect="1" noChangeArrowheads="1"/>
          </p:cNvPicPr>
          <p:nvPr/>
        </p:nvPicPr>
        <p:blipFill>
          <a:blip r:embed="rId2"/>
          <a:srcRect/>
          <a:stretch>
            <a:fillRect/>
          </a:stretch>
        </p:blipFill>
        <p:spPr bwMode="auto">
          <a:xfrm>
            <a:off x="0" y="4419600"/>
            <a:ext cx="3267075" cy="2470150"/>
          </a:xfrm>
          <a:prstGeom prst="rect">
            <a:avLst/>
          </a:prstGeom>
          <a:noFill/>
          <a:ln w="9525">
            <a:noFill/>
            <a:miter lim="800000"/>
            <a:headEnd/>
            <a:tailEnd/>
          </a:ln>
        </p:spPr>
      </p:pic>
      <p:pic>
        <p:nvPicPr>
          <p:cNvPr id="37892" name="Picture 2"/>
          <p:cNvPicPr>
            <a:picLocks noChangeAspect="1" noChangeArrowheads="1"/>
          </p:cNvPicPr>
          <p:nvPr/>
        </p:nvPicPr>
        <p:blipFill>
          <a:blip r:embed="rId3"/>
          <a:srcRect/>
          <a:stretch>
            <a:fillRect/>
          </a:stretch>
        </p:blipFill>
        <p:spPr bwMode="auto">
          <a:xfrm>
            <a:off x="6019800" y="4419600"/>
            <a:ext cx="3652838" cy="4495800"/>
          </a:xfrm>
          <a:prstGeom prst="rect">
            <a:avLst/>
          </a:prstGeom>
          <a:noFill/>
          <a:ln w="9525">
            <a:noFill/>
            <a:miter lim="800000"/>
            <a:headEnd/>
            <a:tailEnd/>
          </a:ln>
        </p:spPr>
      </p:pic>
      <p:pic>
        <p:nvPicPr>
          <p:cNvPr id="37893" name="Picture 2"/>
          <p:cNvPicPr>
            <a:picLocks noChangeAspect="1" noChangeArrowheads="1"/>
          </p:cNvPicPr>
          <p:nvPr/>
        </p:nvPicPr>
        <p:blipFill>
          <a:blip r:embed="rId4"/>
          <a:srcRect/>
          <a:stretch>
            <a:fillRect/>
          </a:stretch>
        </p:blipFill>
        <p:spPr bwMode="auto">
          <a:xfrm>
            <a:off x="2895600" y="4419600"/>
            <a:ext cx="3163888"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2"/>
          <p:cNvPicPr>
            <a:picLocks noChangeAspect="1" noChangeArrowheads="1"/>
          </p:cNvPicPr>
          <p:nvPr/>
        </p:nvPicPr>
        <p:blipFill>
          <a:blip r:embed="rId2"/>
          <a:srcRect/>
          <a:stretch>
            <a:fillRect/>
          </a:stretch>
        </p:blipFill>
        <p:spPr bwMode="auto">
          <a:xfrm>
            <a:off x="457200" y="304800"/>
            <a:ext cx="4448175" cy="5791200"/>
          </a:xfrm>
          <a:prstGeom prst="rect">
            <a:avLst/>
          </a:prstGeom>
          <a:noFill/>
          <a:ln w="9525">
            <a:noFill/>
            <a:miter lim="800000"/>
            <a:headEnd/>
            <a:tailEnd/>
          </a:ln>
        </p:spPr>
      </p:pic>
      <p:sp>
        <p:nvSpPr>
          <p:cNvPr id="47109" name="Text Box 5"/>
          <p:cNvSpPr txBox="1">
            <a:spLocks noChangeArrowheads="1"/>
          </p:cNvSpPr>
          <p:nvPr/>
        </p:nvSpPr>
        <p:spPr bwMode="auto">
          <a:xfrm>
            <a:off x="5394325" y="1865313"/>
            <a:ext cx="2851150" cy="915987"/>
          </a:xfrm>
          <a:prstGeom prst="rect">
            <a:avLst/>
          </a:prstGeom>
          <a:noFill/>
          <a:ln w="9525">
            <a:noFill/>
            <a:miter lim="800000"/>
            <a:headEnd/>
            <a:tailEnd/>
          </a:ln>
          <a:effectLst/>
        </p:spPr>
        <p:txBody>
          <a:bodyPr wrap="none">
            <a:spAutoFit/>
          </a:bodyPr>
          <a:lstStyle/>
          <a:p>
            <a:r>
              <a:rPr lang="en-US"/>
              <a:t>What did Frida Kahlo add</a:t>
            </a:r>
          </a:p>
          <a:p>
            <a:r>
              <a:rPr lang="en-US"/>
              <a:t>To make this portrait more</a:t>
            </a:r>
          </a:p>
          <a:p>
            <a:r>
              <a:rPr lang="en-US"/>
              <a:t>Emotionally expressive?</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p:cNvSpPr>
            <a:spLocks noGrp="1"/>
          </p:cNvSpPr>
          <p:nvPr>
            <p:ph type="title"/>
          </p:nvPr>
        </p:nvSpPr>
        <p:spPr/>
        <p:txBody>
          <a:bodyPr/>
          <a:lstStyle/>
          <a:p>
            <a:pPr eaLnBrk="1" hangingPunct="1"/>
            <a:r>
              <a:rPr lang="en-US" smtClean="0"/>
              <a:t>Distortion</a:t>
            </a:r>
          </a:p>
        </p:txBody>
      </p:sp>
      <p:pic>
        <p:nvPicPr>
          <p:cNvPr id="49155" name="Picture 2" descr="http://www.independent.co.uk/multimedia/archive/00049/francis-bacon-painti_49199b.jpg"/>
          <p:cNvPicPr>
            <a:picLocks noChangeAspect="1" noChangeArrowheads="1"/>
          </p:cNvPicPr>
          <p:nvPr/>
        </p:nvPicPr>
        <p:blipFill>
          <a:blip r:embed="rId2"/>
          <a:srcRect/>
          <a:stretch>
            <a:fillRect/>
          </a:stretch>
        </p:blipFill>
        <p:spPr bwMode="auto">
          <a:xfrm>
            <a:off x="962025" y="1600200"/>
            <a:ext cx="7343775" cy="3338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p:cNvSpPr>
            <a:spLocks noGrp="1"/>
          </p:cNvSpPr>
          <p:nvPr>
            <p:ph type="title"/>
          </p:nvPr>
        </p:nvSpPr>
        <p:spPr/>
        <p:txBody>
          <a:bodyPr/>
          <a:lstStyle/>
          <a:p>
            <a:pPr eaLnBrk="1" hangingPunct="1"/>
            <a:r>
              <a:rPr lang="en-US" smtClean="0"/>
              <a:t>Distortion—Bending Out of Shape</a:t>
            </a:r>
          </a:p>
        </p:txBody>
      </p:sp>
      <p:pic>
        <p:nvPicPr>
          <p:cNvPr id="50179" name="Picture 2" descr="http://www.kazuya-akimoto.com/2007/2007images/IMG_6205_portrait_grace.jpg"/>
          <p:cNvPicPr>
            <a:picLocks noChangeAspect="1" noChangeArrowheads="1"/>
          </p:cNvPicPr>
          <p:nvPr/>
        </p:nvPicPr>
        <p:blipFill>
          <a:blip r:embed="rId2"/>
          <a:srcRect/>
          <a:stretch>
            <a:fillRect/>
          </a:stretch>
        </p:blipFill>
        <p:spPr bwMode="auto">
          <a:xfrm>
            <a:off x="258763" y="1371600"/>
            <a:ext cx="2743200" cy="4067175"/>
          </a:xfrm>
          <a:prstGeom prst="rect">
            <a:avLst/>
          </a:prstGeom>
          <a:noFill/>
          <a:ln w="9525">
            <a:noFill/>
            <a:miter lim="800000"/>
            <a:headEnd/>
            <a:tailEnd/>
          </a:ln>
        </p:spPr>
      </p:pic>
      <p:pic>
        <p:nvPicPr>
          <p:cNvPr id="50180" name="Picture 4" descr="http://photos2.fotosearch.com/bthumb/UNZ/UNZ273/u19548608.jpg"/>
          <p:cNvPicPr>
            <a:picLocks noChangeAspect="1" noChangeArrowheads="1"/>
          </p:cNvPicPr>
          <p:nvPr/>
        </p:nvPicPr>
        <p:blipFill>
          <a:blip r:embed="rId3"/>
          <a:srcRect/>
          <a:stretch>
            <a:fillRect/>
          </a:stretch>
        </p:blipFill>
        <p:spPr bwMode="auto">
          <a:xfrm>
            <a:off x="6278563" y="1371600"/>
            <a:ext cx="2636837" cy="4038600"/>
          </a:xfrm>
          <a:prstGeom prst="rect">
            <a:avLst/>
          </a:prstGeom>
          <a:noFill/>
          <a:ln w="9525">
            <a:noFill/>
            <a:miter lim="800000"/>
            <a:headEnd/>
            <a:tailEnd/>
          </a:ln>
        </p:spPr>
      </p:pic>
      <p:pic>
        <p:nvPicPr>
          <p:cNvPr id="50181" name="Picture 6" descr="http://belindaschneider.files.wordpress.com/2008/01/picasso-la-lectrice.jpg"/>
          <p:cNvPicPr>
            <a:picLocks noChangeAspect="1" noChangeArrowheads="1"/>
          </p:cNvPicPr>
          <p:nvPr/>
        </p:nvPicPr>
        <p:blipFill>
          <a:blip r:embed="rId4"/>
          <a:srcRect/>
          <a:stretch>
            <a:fillRect/>
          </a:stretch>
        </p:blipFill>
        <p:spPr bwMode="auto">
          <a:xfrm>
            <a:off x="3154363" y="1371600"/>
            <a:ext cx="3009900" cy="4038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p:cNvSpPr>
          <p:nvPr>
            <p:ph type="title"/>
          </p:nvPr>
        </p:nvSpPr>
        <p:spPr/>
        <p:txBody>
          <a:bodyPr/>
          <a:lstStyle/>
          <a:p>
            <a:r>
              <a:rPr lang="en-US" smtClean="0"/>
              <a:t>Distortion—Bending Out of Shape</a:t>
            </a:r>
          </a:p>
        </p:txBody>
      </p:sp>
      <p:pic>
        <p:nvPicPr>
          <p:cNvPr id="99332" name="Picture 8" descr="http://elasticwords.files.wordpress.com/2010/12/dali-soft-self-portrait.jpg?w=248&amp;h=300"/>
          <p:cNvPicPr>
            <a:picLocks noChangeAspect="1" noChangeArrowheads="1"/>
          </p:cNvPicPr>
          <p:nvPr/>
        </p:nvPicPr>
        <p:blipFill>
          <a:blip r:embed="rId2"/>
          <a:srcRect/>
          <a:stretch>
            <a:fillRect/>
          </a:stretch>
        </p:blipFill>
        <p:spPr bwMode="auto">
          <a:xfrm>
            <a:off x="533400" y="1447800"/>
            <a:ext cx="3665538" cy="4419600"/>
          </a:xfrm>
          <a:prstGeom prst="rect">
            <a:avLst/>
          </a:prstGeom>
          <a:noFill/>
          <a:ln w="9525">
            <a:noFill/>
            <a:miter lim="800000"/>
            <a:headEnd/>
            <a:tailEnd/>
          </a:ln>
        </p:spPr>
      </p:pic>
      <p:pic>
        <p:nvPicPr>
          <p:cNvPr id="99333" name="Picture 10" descr="http://4.bp.blogspot.com/__N3Gy51CQFI/SDmRF3uRAAI/AAAAAAAAAFQ/mDFokZrXSFU/s320/dali4.jpg"/>
          <p:cNvPicPr>
            <a:picLocks noChangeAspect="1" noChangeArrowheads="1"/>
          </p:cNvPicPr>
          <p:nvPr/>
        </p:nvPicPr>
        <p:blipFill>
          <a:blip r:embed="rId3"/>
          <a:srcRect/>
          <a:stretch>
            <a:fillRect/>
          </a:stretch>
        </p:blipFill>
        <p:spPr bwMode="auto">
          <a:xfrm>
            <a:off x="4495800" y="2133600"/>
            <a:ext cx="4038600" cy="2625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itle 1"/>
          <p:cNvSpPr>
            <a:spLocks noGrp="1"/>
          </p:cNvSpPr>
          <p:nvPr>
            <p:ph type="title"/>
          </p:nvPr>
        </p:nvSpPr>
        <p:spPr/>
        <p:txBody>
          <a:bodyPr/>
          <a:lstStyle/>
          <a:p>
            <a:pPr eaLnBrk="1" hangingPunct="1"/>
            <a:r>
              <a:rPr lang="en-US" smtClean="0"/>
              <a:t>Distortion – 1 Image, Many Ideas</a:t>
            </a:r>
          </a:p>
        </p:txBody>
      </p:sp>
      <p:pic>
        <p:nvPicPr>
          <p:cNvPr id="51203" name="Picture 2" descr="http://24.media.tumblr.com/tumblr_kp4hmkj1gA1qzz5ieo1_500.png"/>
          <p:cNvPicPr>
            <a:picLocks noChangeAspect="1" noChangeArrowheads="1"/>
          </p:cNvPicPr>
          <p:nvPr/>
        </p:nvPicPr>
        <p:blipFill>
          <a:blip r:embed="rId2"/>
          <a:srcRect/>
          <a:stretch>
            <a:fillRect/>
          </a:stretch>
        </p:blipFill>
        <p:spPr bwMode="auto">
          <a:xfrm>
            <a:off x="2971800" y="1903413"/>
            <a:ext cx="3505200" cy="2716212"/>
          </a:xfrm>
          <a:prstGeom prst="rect">
            <a:avLst/>
          </a:prstGeom>
          <a:noFill/>
          <a:ln w="9525">
            <a:noFill/>
            <a:miter lim="800000"/>
            <a:headEnd/>
            <a:tailEnd/>
          </a:ln>
        </p:spPr>
      </p:pic>
      <p:pic>
        <p:nvPicPr>
          <p:cNvPr id="51204" name="Picture 4" descr="http://p2.la-img.com/839/19686/6716416_1_l.jpg"/>
          <p:cNvPicPr>
            <a:picLocks noChangeAspect="1" noChangeArrowheads="1"/>
          </p:cNvPicPr>
          <p:nvPr/>
        </p:nvPicPr>
        <p:blipFill>
          <a:blip r:embed="rId3"/>
          <a:srcRect/>
          <a:stretch>
            <a:fillRect/>
          </a:stretch>
        </p:blipFill>
        <p:spPr bwMode="auto">
          <a:xfrm>
            <a:off x="6553200" y="1903413"/>
            <a:ext cx="2216150" cy="2743200"/>
          </a:xfrm>
          <a:prstGeom prst="rect">
            <a:avLst/>
          </a:prstGeom>
          <a:noFill/>
          <a:ln w="9525">
            <a:noFill/>
            <a:miter lim="800000"/>
            <a:headEnd/>
            <a:tailEnd/>
          </a:ln>
        </p:spPr>
      </p:pic>
      <p:pic>
        <p:nvPicPr>
          <p:cNvPr id="51207" name="Picture 10" descr="http://www.polyvore.com/cgi/img-thing?.out=jpg&amp;size=l&amp;tid=29361285"/>
          <p:cNvPicPr>
            <a:picLocks noChangeAspect="1" noChangeArrowheads="1"/>
          </p:cNvPicPr>
          <p:nvPr/>
        </p:nvPicPr>
        <p:blipFill>
          <a:blip r:embed="rId4"/>
          <a:srcRect l="18443" t="10966" r="20705" b="17204"/>
          <a:stretch>
            <a:fillRect/>
          </a:stretch>
        </p:blipFill>
        <p:spPr bwMode="auto">
          <a:xfrm>
            <a:off x="457200" y="1903413"/>
            <a:ext cx="2325688" cy="27447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p:cNvSpPr>
            <a:spLocks noGrp="1"/>
          </p:cNvSpPr>
          <p:nvPr>
            <p:ph type="title"/>
          </p:nvPr>
        </p:nvSpPr>
        <p:spPr/>
        <p:txBody>
          <a:bodyPr/>
          <a:lstStyle/>
          <a:p>
            <a:pPr eaLnBrk="1" hangingPunct="1"/>
            <a:r>
              <a:rPr lang="en-US" smtClean="0"/>
              <a:t>One or Two Emotions?</a:t>
            </a:r>
          </a:p>
        </p:txBody>
      </p:sp>
      <p:pic>
        <p:nvPicPr>
          <p:cNvPr id="52227" name="Picture 2"/>
          <p:cNvPicPr>
            <a:picLocks noChangeAspect="1" noChangeArrowheads="1"/>
          </p:cNvPicPr>
          <p:nvPr/>
        </p:nvPicPr>
        <p:blipFill>
          <a:blip r:embed="rId2"/>
          <a:srcRect l="2687" t="22568" r="63618" b="7761"/>
          <a:stretch>
            <a:fillRect/>
          </a:stretch>
        </p:blipFill>
        <p:spPr bwMode="auto">
          <a:xfrm>
            <a:off x="457200" y="1219200"/>
            <a:ext cx="3892550" cy="5029200"/>
          </a:xfrm>
          <a:prstGeom prst="rect">
            <a:avLst/>
          </a:prstGeom>
          <a:noFill/>
          <a:ln w="9525">
            <a:noFill/>
            <a:miter lim="800000"/>
            <a:headEnd/>
            <a:tailEnd/>
          </a:ln>
        </p:spPr>
      </p:pic>
      <p:pic>
        <p:nvPicPr>
          <p:cNvPr id="52228" name="Picture 4" descr="http://birdsong4.files.wordpress.com/2009/09/schwartz2.jpg"/>
          <p:cNvPicPr>
            <a:picLocks noChangeAspect="1" noChangeArrowheads="1"/>
          </p:cNvPicPr>
          <p:nvPr/>
        </p:nvPicPr>
        <p:blipFill>
          <a:blip r:embed="rId3"/>
          <a:srcRect/>
          <a:stretch>
            <a:fillRect/>
          </a:stretch>
        </p:blipFill>
        <p:spPr bwMode="auto">
          <a:xfrm>
            <a:off x="7315200" y="1295400"/>
            <a:ext cx="1463675" cy="1524000"/>
          </a:xfrm>
          <a:prstGeom prst="rect">
            <a:avLst/>
          </a:prstGeom>
          <a:noFill/>
          <a:ln w="9525">
            <a:noFill/>
            <a:miter lim="800000"/>
            <a:headEnd/>
            <a:tailEnd/>
          </a:ln>
        </p:spPr>
      </p:pic>
      <p:pic>
        <p:nvPicPr>
          <p:cNvPr id="52229" name="Picture 6" descr="http://www.examiner.com/images/blog/EXID11705/images/DaVinci_MonaLisa1b(4).jpg"/>
          <p:cNvPicPr>
            <a:picLocks noChangeAspect="1" noChangeArrowheads="1"/>
          </p:cNvPicPr>
          <p:nvPr/>
        </p:nvPicPr>
        <p:blipFill>
          <a:blip r:embed="rId4"/>
          <a:srcRect l="19878" t="4616" r="24640" b="23404"/>
          <a:stretch>
            <a:fillRect/>
          </a:stretch>
        </p:blipFill>
        <p:spPr bwMode="auto">
          <a:xfrm>
            <a:off x="4572000" y="1295400"/>
            <a:ext cx="2590800" cy="4368800"/>
          </a:xfrm>
          <a:prstGeom prst="rect">
            <a:avLst/>
          </a:prstGeom>
          <a:noFill/>
          <a:ln w="9525">
            <a:noFill/>
            <a:miter lim="800000"/>
            <a:headEnd/>
            <a:tailEnd/>
          </a:ln>
        </p:spPr>
      </p:pic>
      <p:pic>
        <p:nvPicPr>
          <p:cNvPr id="52230" name="Picture 8" descr="http://th06.deviantart.net/fs21/150/f/2007/286/0/8/sad_mona_lisa_by_gummybear1995.jpg"/>
          <p:cNvPicPr>
            <a:picLocks noChangeAspect="1" noChangeArrowheads="1"/>
          </p:cNvPicPr>
          <p:nvPr/>
        </p:nvPicPr>
        <p:blipFill>
          <a:blip r:embed="rId5"/>
          <a:srcRect/>
          <a:stretch>
            <a:fillRect/>
          </a:stretch>
        </p:blipFill>
        <p:spPr bwMode="auto">
          <a:xfrm>
            <a:off x="7315200" y="2971800"/>
            <a:ext cx="1427163"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examiner.com/images/blog/EXID11705/images/DaVinci_MonaLisa1b(4).jpg"/>
          <p:cNvPicPr>
            <a:picLocks noChangeAspect="1" noChangeArrowheads="1"/>
          </p:cNvPicPr>
          <p:nvPr/>
        </p:nvPicPr>
        <p:blipFill>
          <a:blip r:embed="rId2"/>
          <a:srcRect l="19878" t="4616" r="24640" b="23404"/>
          <a:stretch>
            <a:fillRect/>
          </a:stretch>
        </p:blipFill>
        <p:spPr bwMode="auto">
          <a:xfrm>
            <a:off x="2743200" y="152400"/>
            <a:ext cx="3733800" cy="6296212"/>
          </a:xfrm>
          <a:prstGeom prst="rect">
            <a:avLst/>
          </a:prstGeom>
          <a:noFill/>
          <a:ln w="9525">
            <a:noFill/>
            <a:miter lim="800000"/>
            <a:headEnd/>
            <a:tailEnd/>
          </a:ln>
        </p:spPr>
      </p:pic>
      <p:sp>
        <p:nvSpPr>
          <p:cNvPr id="3" name="Rectangle 2"/>
          <p:cNvSpPr/>
          <p:nvPr/>
        </p:nvSpPr>
        <p:spPr>
          <a:xfrm>
            <a:off x="4114800" y="152400"/>
            <a:ext cx="2362200" cy="62962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485642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examiner.com/images/blog/EXID11705/images/DaVinci_MonaLisa1b(4).jpg"/>
          <p:cNvPicPr>
            <a:picLocks noChangeAspect="1" noChangeArrowheads="1"/>
          </p:cNvPicPr>
          <p:nvPr/>
        </p:nvPicPr>
        <p:blipFill>
          <a:blip r:embed="rId2"/>
          <a:srcRect l="19878" t="4616" r="24640" b="23404"/>
          <a:stretch>
            <a:fillRect/>
          </a:stretch>
        </p:blipFill>
        <p:spPr bwMode="auto">
          <a:xfrm>
            <a:off x="2743200" y="152400"/>
            <a:ext cx="3733800" cy="6296212"/>
          </a:xfrm>
          <a:prstGeom prst="rect">
            <a:avLst/>
          </a:prstGeom>
          <a:noFill/>
          <a:ln w="9525">
            <a:noFill/>
            <a:miter lim="800000"/>
            <a:headEnd/>
            <a:tailEnd/>
          </a:ln>
        </p:spPr>
      </p:pic>
      <p:sp>
        <p:nvSpPr>
          <p:cNvPr id="3" name="Rectangle 2"/>
          <p:cNvSpPr/>
          <p:nvPr/>
        </p:nvSpPr>
        <p:spPr>
          <a:xfrm>
            <a:off x="1828800" y="0"/>
            <a:ext cx="2362200" cy="64770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78540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examiner.com/images/blog/EXID11705/images/DaVinci_MonaLisa1b(4).jpg"/>
          <p:cNvPicPr>
            <a:picLocks noChangeAspect="1" noChangeArrowheads="1"/>
          </p:cNvPicPr>
          <p:nvPr/>
        </p:nvPicPr>
        <p:blipFill>
          <a:blip r:embed="rId2"/>
          <a:srcRect l="19878" t="4616" r="24640" b="23404"/>
          <a:stretch>
            <a:fillRect/>
          </a:stretch>
        </p:blipFill>
        <p:spPr bwMode="auto">
          <a:xfrm>
            <a:off x="2743200" y="333188"/>
            <a:ext cx="3733800" cy="6296212"/>
          </a:xfrm>
          <a:prstGeom prst="rect">
            <a:avLst/>
          </a:prstGeom>
          <a:noFill/>
          <a:ln w="9525">
            <a:noFill/>
            <a:miter lim="800000"/>
            <a:headEnd/>
            <a:tailEnd/>
          </a:ln>
        </p:spPr>
      </p:pic>
    </p:spTree>
    <p:extLst>
      <p:ext uri="{BB962C8B-B14F-4D97-AF65-F5344CB8AC3E}">
        <p14:creationId xmlns:p14="http://schemas.microsoft.com/office/powerpoint/2010/main" val="35316838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descr="http://www.examiner.com/images/blog/EXID11705/images/DaVinci_MonaLisa1b(4).jpg"/>
          <p:cNvPicPr>
            <a:picLocks noChangeAspect="1" noChangeArrowheads="1"/>
          </p:cNvPicPr>
          <p:nvPr/>
        </p:nvPicPr>
        <p:blipFill>
          <a:blip r:embed="rId2"/>
          <a:srcRect l="19878" t="4616" r="24640" b="23404"/>
          <a:stretch>
            <a:fillRect/>
          </a:stretch>
        </p:blipFill>
        <p:spPr bwMode="auto">
          <a:xfrm>
            <a:off x="1295400" y="295657"/>
            <a:ext cx="3733800" cy="6296212"/>
          </a:xfrm>
          <a:prstGeom prst="rect">
            <a:avLst/>
          </a:prstGeom>
          <a:noFill/>
          <a:ln w="9525">
            <a:noFill/>
            <a:miter lim="800000"/>
            <a:headEnd/>
            <a:tailEnd/>
          </a:ln>
        </p:spPr>
      </p:pic>
      <p:sp>
        <p:nvSpPr>
          <p:cNvPr id="3" name="TextBox 2"/>
          <p:cNvSpPr txBox="1"/>
          <p:nvPr/>
        </p:nvSpPr>
        <p:spPr>
          <a:xfrm>
            <a:off x="5257799" y="4240494"/>
            <a:ext cx="3300904" cy="1754326"/>
          </a:xfrm>
          <a:prstGeom prst="rect">
            <a:avLst/>
          </a:prstGeom>
          <a:noFill/>
        </p:spPr>
        <p:txBody>
          <a:bodyPr wrap="none" rtlCol="0">
            <a:spAutoFit/>
          </a:bodyPr>
          <a:lstStyle/>
          <a:p>
            <a:r>
              <a:rPr lang="en-US" dirty="0" smtClean="0"/>
              <a:t>Portrait</a:t>
            </a:r>
          </a:p>
          <a:p>
            <a:r>
              <a:rPr lang="en-US" dirty="0" smtClean="0"/>
              <a:t>Complimentary Colors</a:t>
            </a:r>
          </a:p>
          <a:p>
            <a:r>
              <a:rPr lang="en-US" dirty="0" smtClean="0"/>
              <a:t>Tints/Shades</a:t>
            </a:r>
          </a:p>
          <a:p>
            <a:r>
              <a:rPr lang="en-US" dirty="0" smtClean="0"/>
              <a:t>Two Contrasting Emotions</a:t>
            </a:r>
          </a:p>
          <a:p>
            <a:r>
              <a:rPr lang="en-US" dirty="0" smtClean="0"/>
              <a:t>Distortion and/or Exaggeration</a:t>
            </a:r>
          </a:p>
          <a:p>
            <a:r>
              <a:rPr lang="en-US" dirty="0" smtClean="0"/>
              <a:t>Your Creative Personality</a:t>
            </a:r>
            <a:endParaRPr lang="en-US" dirty="0"/>
          </a:p>
        </p:txBody>
      </p:sp>
    </p:spTree>
    <p:extLst>
      <p:ext uri="{BB962C8B-B14F-4D97-AF65-F5344CB8AC3E}">
        <p14:creationId xmlns:p14="http://schemas.microsoft.com/office/powerpoint/2010/main" val="40572177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itle 1"/>
          <p:cNvSpPr>
            <a:spLocks noGrp="1"/>
          </p:cNvSpPr>
          <p:nvPr>
            <p:ph type="title"/>
          </p:nvPr>
        </p:nvSpPr>
        <p:spPr/>
        <p:txBody>
          <a:bodyPr/>
          <a:lstStyle/>
          <a:p>
            <a:pPr eaLnBrk="1" hangingPunct="1"/>
            <a:endParaRPr lang="en-US" smtClean="0"/>
          </a:p>
        </p:txBody>
      </p:sp>
      <p:sp>
        <p:nvSpPr>
          <p:cNvPr id="38914" name="Content Placeholder 2"/>
          <p:cNvSpPr>
            <a:spLocks noGrp="1"/>
          </p:cNvSpPr>
          <p:nvPr>
            <p:ph idx="1"/>
          </p:nvPr>
        </p:nvSpPr>
        <p:spPr/>
        <p:txBody>
          <a:bodyPr/>
          <a:lstStyle/>
          <a:p>
            <a:pPr eaLnBrk="1" hangingPunct="1"/>
            <a:endParaRPr lang="en-US" smtClean="0"/>
          </a:p>
        </p:txBody>
      </p:sp>
      <p:pic>
        <p:nvPicPr>
          <p:cNvPr id="38915" name="Picture 2"/>
          <p:cNvPicPr>
            <a:picLocks noChangeAspect="1" noChangeArrowheads="1"/>
          </p:cNvPicPr>
          <p:nvPr/>
        </p:nvPicPr>
        <p:blipFill>
          <a:blip r:embed="rId2"/>
          <a:srcRect/>
          <a:stretch>
            <a:fillRect/>
          </a:stretch>
        </p:blipFill>
        <p:spPr bwMode="auto">
          <a:xfrm>
            <a:off x="1219200" y="-23813"/>
            <a:ext cx="6705600" cy="4906963"/>
          </a:xfrm>
          <a:prstGeom prst="rect">
            <a:avLst/>
          </a:prstGeom>
          <a:noFill/>
          <a:ln w="9525">
            <a:noFill/>
            <a:miter lim="800000"/>
            <a:headEnd/>
            <a:tailEnd/>
          </a:ln>
        </p:spPr>
      </p:pic>
      <p:sp>
        <p:nvSpPr>
          <p:cNvPr id="38916" name="TextBox 3"/>
          <p:cNvSpPr txBox="1">
            <a:spLocks noChangeArrowheads="1"/>
          </p:cNvSpPr>
          <p:nvPr/>
        </p:nvSpPr>
        <p:spPr bwMode="auto">
          <a:xfrm>
            <a:off x="733425" y="4824413"/>
            <a:ext cx="8153400" cy="2032000"/>
          </a:xfrm>
          <a:prstGeom prst="rect">
            <a:avLst/>
          </a:prstGeom>
          <a:noFill/>
          <a:ln w="9525">
            <a:noFill/>
            <a:miter lim="800000"/>
            <a:headEnd/>
            <a:tailEnd/>
          </a:ln>
        </p:spPr>
        <p:txBody>
          <a:bodyPr>
            <a:spAutoFit/>
          </a:bodyPr>
          <a:lstStyle/>
          <a:p>
            <a:r>
              <a:rPr lang="en-US">
                <a:latin typeface="Calibri" pitchFamily="34" charset="0"/>
              </a:rPr>
              <a:t>This is a self portrait by Jacob Lawrence. Lawrence uses bright lively colors in this painting which can describe a lively happy person. He places himself in a room that is full of things, for example, in his hand there are paint brushes that describe that he has a passion for painting. He is also in a room that looks like place that can be comfortable because the person seems happy in the painting. Lawrence reinvents the concept of portrait because its not traditional in the sense that it doesn't look realistic but more cartoonish.</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Raymond Veon\Documents\Fed PD Art Ed Grant\Assessing Student Learning in the Arts\Ontario Standards Images\Ontario Performance Assessment Visual Art Grade 5 Level 2 gr5val2s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3292" y="2391859"/>
            <a:ext cx="1761493" cy="2704265"/>
          </a:xfrm>
          <a:prstGeom prst="rect">
            <a:avLst/>
          </a:prstGeom>
          <a:noFill/>
          <a:extLst>
            <a:ext uri="{909E8E84-426E-40DD-AFC4-6F175D3DCCD1}">
              <a14:hiddenFill xmlns:a14="http://schemas.microsoft.com/office/drawing/2010/main">
                <a:solidFill>
                  <a:srgbClr val="FFFFFF"/>
                </a:solidFill>
              </a14:hiddenFill>
            </a:ext>
          </a:extLst>
        </p:spPr>
      </p:pic>
      <p:pic>
        <p:nvPicPr>
          <p:cNvPr id="10243" name="Picture 3" descr="C:\Users\Raymond Veon\Documents\Fed PD Art Ed Grant\Assessing Student Learning in the Arts\Ontario Standards Images\Ontario Performance Assessment Visual Art Grade 5 Level 3 gr5val3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4492" y="2373252"/>
            <a:ext cx="1798708" cy="2722872"/>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C:\Users\Raymond Veon\Documents\Fed PD Art Ed Grant\Assessing Student Learning in the Arts\Ontario Standards Images\Ontario Performance Assessment Visual Art Grade 5 Level 4 gr5val4s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11892" y="2362200"/>
            <a:ext cx="1798708" cy="2753884"/>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Users\Raymond Veon\Documents\Fed PD Art Ed Grant\Assessing Student Learning in the Arts\Ontario Standards Images\Ontario Performance assessment Visual Art Grade 5 level 1 gr5val1s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2092" y="2400767"/>
            <a:ext cx="1761493" cy="273527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792092" y="5486400"/>
            <a:ext cx="7139006"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a:rPr>
              <a:t>Level One                    Level Two                   Level Three                   Level Four</a:t>
            </a:r>
            <a:endParaRPr lang="en-US" dirty="0">
              <a:solidFill>
                <a:prstClr val="black"/>
              </a:solidFill>
              <a:latin typeface="Calibri"/>
            </a:endParaRPr>
          </a:p>
        </p:txBody>
      </p:sp>
      <p:sp>
        <p:nvSpPr>
          <p:cNvPr id="3" name="Title 2"/>
          <p:cNvSpPr>
            <a:spLocks noGrp="1"/>
          </p:cNvSpPr>
          <p:nvPr>
            <p:ph type="title"/>
          </p:nvPr>
        </p:nvSpPr>
        <p:spPr/>
        <p:txBody>
          <a:bodyPr/>
          <a:lstStyle/>
          <a:p>
            <a:r>
              <a:rPr lang="en-US" dirty="0" smtClean="0"/>
              <a:t>Exemplars from Ontario</a:t>
            </a:r>
            <a:endParaRPr lang="en-US" dirty="0"/>
          </a:p>
        </p:txBody>
      </p:sp>
    </p:spTree>
    <p:extLst>
      <p:ext uri="{BB962C8B-B14F-4D97-AF65-F5344CB8AC3E}">
        <p14:creationId xmlns:p14="http://schemas.microsoft.com/office/powerpoint/2010/main" val="102139410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p:cNvSpPr>
            <a:spLocks noGrp="1"/>
          </p:cNvSpPr>
          <p:nvPr>
            <p:ph type="title"/>
          </p:nvPr>
        </p:nvSpPr>
        <p:spPr/>
        <p:txBody>
          <a:bodyPr/>
          <a:lstStyle/>
          <a:p>
            <a:pPr eaLnBrk="1" hangingPunct="1"/>
            <a:endParaRPr lang="en-US" smtClean="0"/>
          </a:p>
        </p:txBody>
      </p:sp>
      <p:sp>
        <p:nvSpPr>
          <p:cNvPr id="55298" name="Content Placeholder 2"/>
          <p:cNvSpPr>
            <a:spLocks noGrp="1"/>
          </p:cNvSpPr>
          <p:nvPr>
            <p:ph idx="1"/>
          </p:nvPr>
        </p:nvSpPr>
        <p:spPr/>
        <p:txBody>
          <a:bodyPr/>
          <a:lstStyle/>
          <a:p>
            <a:pPr eaLnBrk="1" hangingPunct="1"/>
            <a:endParaRPr lang="en-US" smtClean="0"/>
          </a:p>
        </p:txBody>
      </p:sp>
      <p:pic>
        <p:nvPicPr>
          <p:cNvPr id="55299" name="Picture 2" descr="http://megsmakeup.com/sites/default/files/blog-images/mona_lisa_s-2.jpg"/>
          <p:cNvPicPr>
            <a:picLocks noChangeAspect="1" noChangeArrowheads="1"/>
          </p:cNvPicPr>
          <p:nvPr/>
        </p:nvPicPr>
        <p:blipFill>
          <a:blip r:embed="rId2"/>
          <a:srcRect/>
          <a:stretch>
            <a:fillRect/>
          </a:stretch>
        </p:blipFill>
        <p:spPr bwMode="auto">
          <a:xfrm>
            <a:off x="457200" y="1295400"/>
            <a:ext cx="3581400" cy="3557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itle 1"/>
          <p:cNvSpPr>
            <a:spLocks noGrp="1"/>
          </p:cNvSpPr>
          <p:nvPr>
            <p:ph type="title"/>
          </p:nvPr>
        </p:nvSpPr>
        <p:spPr/>
        <p:txBody>
          <a:bodyPr/>
          <a:lstStyle/>
          <a:p>
            <a:pPr eaLnBrk="1" hangingPunct="1"/>
            <a:r>
              <a:rPr lang="en-US" smtClean="0"/>
              <a:t>Complimentary Colors</a:t>
            </a:r>
          </a:p>
        </p:txBody>
      </p:sp>
      <p:pic>
        <p:nvPicPr>
          <p:cNvPr id="56323" name="Picture 2" descr="http://www.alalinc.net/developer/project7/images/complementary.bmp"/>
          <p:cNvPicPr>
            <a:picLocks noChangeAspect="1" noChangeArrowheads="1"/>
          </p:cNvPicPr>
          <p:nvPr/>
        </p:nvPicPr>
        <p:blipFill>
          <a:blip r:embed="rId2"/>
          <a:srcRect l="2652" t="21484" r="52888" b="69701"/>
          <a:stretch>
            <a:fillRect/>
          </a:stretch>
        </p:blipFill>
        <p:spPr bwMode="auto">
          <a:xfrm>
            <a:off x="1825625" y="3155950"/>
            <a:ext cx="5554663" cy="1111250"/>
          </a:xfrm>
          <a:prstGeom prst="rect">
            <a:avLst/>
          </a:prstGeom>
          <a:noFill/>
          <a:ln w="9525">
            <a:noFill/>
            <a:miter lim="800000"/>
            <a:headEnd/>
            <a:tailEnd/>
          </a:ln>
        </p:spPr>
      </p:pic>
      <p:pic>
        <p:nvPicPr>
          <p:cNvPr id="56324" name="Picture 2" descr="http://www.alalinc.net/developer/project7/images/complementary.bmp"/>
          <p:cNvPicPr>
            <a:picLocks noChangeAspect="1" noChangeArrowheads="1"/>
          </p:cNvPicPr>
          <p:nvPr/>
        </p:nvPicPr>
        <p:blipFill>
          <a:blip r:embed="rId2"/>
          <a:srcRect l="51836" t="21268" r="3703" b="69919"/>
          <a:stretch>
            <a:fillRect/>
          </a:stretch>
        </p:blipFill>
        <p:spPr bwMode="auto">
          <a:xfrm>
            <a:off x="1828800" y="4527550"/>
            <a:ext cx="5551488" cy="1111250"/>
          </a:xfrm>
          <a:prstGeom prst="rect">
            <a:avLst/>
          </a:prstGeom>
          <a:noFill/>
          <a:ln w="9525">
            <a:noFill/>
            <a:miter lim="800000"/>
            <a:headEnd/>
            <a:tailEnd/>
          </a:ln>
        </p:spPr>
      </p:pic>
      <p:pic>
        <p:nvPicPr>
          <p:cNvPr id="56325" name="Picture 2" descr="http://www.alalinc.net/developer/project7/images/complementary.bmp"/>
          <p:cNvPicPr>
            <a:picLocks noChangeAspect="1" noChangeArrowheads="1"/>
          </p:cNvPicPr>
          <p:nvPr/>
        </p:nvPicPr>
        <p:blipFill>
          <a:blip r:embed="rId2"/>
          <a:srcRect l="3009" t="3995" r="52531" b="87456"/>
          <a:stretch>
            <a:fillRect/>
          </a:stretch>
        </p:blipFill>
        <p:spPr bwMode="auto">
          <a:xfrm>
            <a:off x="1827213" y="1743075"/>
            <a:ext cx="5553075" cy="1076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itle 1"/>
          <p:cNvSpPr>
            <a:spLocks noGrp="1"/>
          </p:cNvSpPr>
          <p:nvPr>
            <p:ph type="title"/>
          </p:nvPr>
        </p:nvSpPr>
        <p:spPr/>
        <p:txBody>
          <a:bodyPr/>
          <a:lstStyle/>
          <a:p>
            <a:pPr eaLnBrk="1" hangingPunct="1"/>
            <a:r>
              <a:rPr lang="en-US" smtClean="0"/>
              <a:t>Tints and Shades</a:t>
            </a:r>
          </a:p>
        </p:txBody>
      </p:sp>
      <p:pic>
        <p:nvPicPr>
          <p:cNvPr id="57347" name="Picture 4" descr="lg_mc_close"/>
          <p:cNvPicPr>
            <a:picLocks noChangeAspect="1" noChangeArrowheads="1"/>
          </p:cNvPicPr>
          <p:nvPr/>
        </p:nvPicPr>
        <p:blipFill>
          <a:blip r:embed="rId2"/>
          <a:srcRect/>
          <a:stretch>
            <a:fillRect/>
          </a:stretch>
        </p:blipFill>
        <p:spPr bwMode="auto">
          <a:xfrm>
            <a:off x="2667000" y="1524000"/>
            <a:ext cx="3721100"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itle 1"/>
          <p:cNvSpPr>
            <a:spLocks noGrp="1"/>
          </p:cNvSpPr>
          <p:nvPr>
            <p:ph type="title"/>
          </p:nvPr>
        </p:nvSpPr>
        <p:spPr/>
        <p:txBody>
          <a:bodyPr/>
          <a:lstStyle/>
          <a:p>
            <a:pPr eaLnBrk="1" hangingPunct="1"/>
            <a:r>
              <a:rPr lang="en-US" smtClean="0"/>
              <a:t>Exaggeration</a:t>
            </a:r>
          </a:p>
        </p:txBody>
      </p:sp>
      <p:pic>
        <p:nvPicPr>
          <p:cNvPr id="58370" name="Picture 4" descr="http://www.navone.org/blogger/uploaded_images/BigTake-750655.jpg"/>
          <p:cNvPicPr>
            <a:picLocks noChangeAspect="1" noChangeArrowheads="1"/>
          </p:cNvPicPr>
          <p:nvPr/>
        </p:nvPicPr>
        <p:blipFill>
          <a:blip r:embed="rId2"/>
          <a:srcRect/>
          <a:stretch>
            <a:fillRect/>
          </a:stretch>
        </p:blipFill>
        <p:spPr bwMode="auto">
          <a:xfrm>
            <a:off x="3213100" y="1676400"/>
            <a:ext cx="5397500" cy="4038600"/>
          </a:xfrm>
          <a:prstGeom prst="rect">
            <a:avLst/>
          </a:prstGeom>
          <a:noFill/>
          <a:ln w="9525">
            <a:noFill/>
            <a:miter lim="800000"/>
            <a:headEnd/>
            <a:tailEnd/>
          </a:ln>
        </p:spPr>
      </p:pic>
      <p:pic>
        <p:nvPicPr>
          <p:cNvPr id="58371" name="Picture 6" descr="Bugs  Bunny Clipart"/>
          <p:cNvPicPr>
            <a:picLocks noChangeAspect="1" noChangeArrowheads="1"/>
          </p:cNvPicPr>
          <p:nvPr/>
        </p:nvPicPr>
        <p:blipFill>
          <a:blip r:embed="rId3"/>
          <a:srcRect/>
          <a:stretch>
            <a:fillRect/>
          </a:stretch>
        </p:blipFill>
        <p:spPr bwMode="auto">
          <a:xfrm>
            <a:off x="446088" y="1020763"/>
            <a:ext cx="2386012"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itle 1"/>
          <p:cNvSpPr>
            <a:spLocks noGrp="1"/>
          </p:cNvSpPr>
          <p:nvPr>
            <p:ph type="title"/>
          </p:nvPr>
        </p:nvSpPr>
        <p:spPr/>
        <p:txBody>
          <a:bodyPr/>
          <a:lstStyle/>
          <a:p>
            <a:pPr eaLnBrk="1" hangingPunct="1"/>
            <a:r>
              <a:rPr lang="en-US" smtClean="0"/>
              <a:t>Exaggeration</a:t>
            </a:r>
          </a:p>
        </p:txBody>
      </p:sp>
      <p:sp>
        <p:nvSpPr>
          <p:cNvPr id="59394" name="Content Placeholder 2"/>
          <p:cNvSpPr>
            <a:spLocks noGrp="1"/>
          </p:cNvSpPr>
          <p:nvPr>
            <p:ph idx="1"/>
          </p:nvPr>
        </p:nvSpPr>
        <p:spPr/>
        <p:txBody>
          <a:bodyPr/>
          <a:lstStyle/>
          <a:p>
            <a:pPr eaLnBrk="1" hangingPunct="1"/>
            <a:endParaRPr lang="en-US" smtClean="0"/>
          </a:p>
        </p:txBody>
      </p:sp>
      <p:pic>
        <p:nvPicPr>
          <p:cNvPr id="59395" name="Picture 2" descr="http://4.bp.blogspot.com/_dcXtP6R740Y/SxVu_51ZXXI/AAAAAAAAAXY/7dq_J35tL4s/s1600/joe006c.jpg"/>
          <p:cNvPicPr>
            <a:picLocks noChangeAspect="1" noChangeArrowheads="1"/>
          </p:cNvPicPr>
          <p:nvPr/>
        </p:nvPicPr>
        <p:blipFill>
          <a:blip r:embed="rId2"/>
          <a:srcRect/>
          <a:stretch>
            <a:fillRect/>
          </a:stretch>
        </p:blipFill>
        <p:spPr bwMode="auto">
          <a:xfrm>
            <a:off x="4895850" y="1524000"/>
            <a:ext cx="3833813" cy="2971800"/>
          </a:xfrm>
          <a:prstGeom prst="rect">
            <a:avLst/>
          </a:prstGeom>
          <a:noFill/>
          <a:ln w="9525">
            <a:noFill/>
            <a:miter lim="800000"/>
            <a:headEnd/>
            <a:tailEnd/>
          </a:ln>
        </p:spPr>
      </p:pic>
      <p:pic>
        <p:nvPicPr>
          <p:cNvPr id="59396" name="Picture 2"/>
          <p:cNvPicPr>
            <a:picLocks noChangeAspect="1" noChangeArrowheads="1"/>
          </p:cNvPicPr>
          <p:nvPr/>
        </p:nvPicPr>
        <p:blipFill>
          <a:blip r:embed="rId3"/>
          <a:srcRect/>
          <a:stretch>
            <a:fillRect/>
          </a:stretch>
        </p:blipFill>
        <p:spPr bwMode="auto">
          <a:xfrm>
            <a:off x="382588" y="1524000"/>
            <a:ext cx="4427537" cy="2811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itle 1"/>
          <p:cNvSpPr>
            <a:spLocks noGrp="1"/>
          </p:cNvSpPr>
          <p:nvPr>
            <p:ph type="title"/>
          </p:nvPr>
        </p:nvSpPr>
        <p:spPr/>
        <p:txBody>
          <a:bodyPr/>
          <a:lstStyle/>
          <a:p>
            <a:pPr eaLnBrk="1" hangingPunct="1"/>
            <a:r>
              <a:rPr lang="en-US" smtClean="0"/>
              <a:t>Exaggeration</a:t>
            </a:r>
          </a:p>
        </p:txBody>
      </p:sp>
      <p:pic>
        <p:nvPicPr>
          <p:cNvPr id="60419" name="Picture 2" descr="http://farm4.static.flickr.com/3099/3184461084_f8c42d47a4.jpg"/>
          <p:cNvPicPr>
            <a:picLocks noChangeAspect="1" noChangeArrowheads="1"/>
          </p:cNvPicPr>
          <p:nvPr/>
        </p:nvPicPr>
        <p:blipFill>
          <a:blip r:embed="rId2"/>
          <a:srcRect/>
          <a:stretch>
            <a:fillRect/>
          </a:stretch>
        </p:blipFill>
        <p:spPr bwMode="auto">
          <a:xfrm>
            <a:off x="152400" y="1447800"/>
            <a:ext cx="3086100" cy="4067175"/>
          </a:xfrm>
          <a:prstGeom prst="rect">
            <a:avLst/>
          </a:prstGeom>
          <a:noFill/>
          <a:ln w="9525">
            <a:noFill/>
            <a:miter lim="800000"/>
            <a:headEnd/>
            <a:tailEnd/>
          </a:ln>
        </p:spPr>
      </p:pic>
      <p:pic>
        <p:nvPicPr>
          <p:cNvPr id="60420" name="Picture 4" descr="http://t1.gstatic.com/images?q=tbn:ANd9GcTDTBxjWoK6LlCl-rNgE_f5HVq5nGfFgZozvCtxY2yS1MTwpj5b"/>
          <p:cNvPicPr>
            <a:picLocks noChangeAspect="1" noChangeArrowheads="1"/>
          </p:cNvPicPr>
          <p:nvPr/>
        </p:nvPicPr>
        <p:blipFill>
          <a:blip r:embed="rId3"/>
          <a:srcRect/>
          <a:stretch>
            <a:fillRect/>
          </a:stretch>
        </p:blipFill>
        <p:spPr bwMode="auto">
          <a:xfrm>
            <a:off x="3352800" y="1462088"/>
            <a:ext cx="2868613" cy="4052887"/>
          </a:xfrm>
          <a:prstGeom prst="rect">
            <a:avLst/>
          </a:prstGeom>
          <a:noFill/>
          <a:ln w="9525">
            <a:noFill/>
            <a:miter lim="800000"/>
            <a:headEnd/>
            <a:tailEnd/>
          </a:ln>
        </p:spPr>
      </p:pic>
      <p:pic>
        <p:nvPicPr>
          <p:cNvPr id="60421" name="Picture 6" descr="http://www.solarnavigator.net/films_movies_actors/actors_films_images/will_smith_shirt_tie.jpg"/>
          <p:cNvPicPr>
            <a:picLocks noChangeAspect="1" noChangeArrowheads="1"/>
          </p:cNvPicPr>
          <p:nvPr/>
        </p:nvPicPr>
        <p:blipFill>
          <a:blip r:embed="rId4"/>
          <a:srcRect/>
          <a:stretch>
            <a:fillRect/>
          </a:stretch>
        </p:blipFill>
        <p:spPr bwMode="auto">
          <a:xfrm>
            <a:off x="6300788" y="1465263"/>
            <a:ext cx="2581275" cy="3295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itle 1"/>
          <p:cNvSpPr>
            <a:spLocks noGrp="1"/>
          </p:cNvSpPr>
          <p:nvPr>
            <p:ph type="title"/>
          </p:nvPr>
        </p:nvSpPr>
        <p:spPr/>
        <p:txBody>
          <a:bodyPr/>
          <a:lstStyle/>
          <a:p>
            <a:pPr eaLnBrk="1" hangingPunct="1"/>
            <a:endParaRPr lang="en-US" smtClean="0"/>
          </a:p>
        </p:txBody>
      </p:sp>
      <p:sp>
        <p:nvSpPr>
          <p:cNvPr id="61442" name="Content Placeholder 2"/>
          <p:cNvSpPr>
            <a:spLocks noGrp="1"/>
          </p:cNvSpPr>
          <p:nvPr>
            <p:ph idx="1"/>
          </p:nvPr>
        </p:nvSpPr>
        <p:spPr/>
        <p:txBody>
          <a:bodyPr/>
          <a:lstStyle/>
          <a:p>
            <a:pPr eaLnBrk="1" hangingPunct="1"/>
            <a:endParaRPr lang="en-US" smtClean="0"/>
          </a:p>
        </p:txBody>
      </p:sp>
      <p:pic>
        <p:nvPicPr>
          <p:cNvPr id="61443" name="Picture 2"/>
          <p:cNvPicPr>
            <a:picLocks noChangeAspect="1" noChangeArrowheads="1"/>
          </p:cNvPicPr>
          <p:nvPr/>
        </p:nvPicPr>
        <p:blipFill>
          <a:blip r:embed="rId2"/>
          <a:srcRect/>
          <a:stretch>
            <a:fillRect/>
          </a:stretch>
        </p:blipFill>
        <p:spPr bwMode="auto">
          <a:xfrm>
            <a:off x="3124200" y="1633538"/>
            <a:ext cx="2713038" cy="4065587"/>
          </a:xfrm>
          <a:prstGeom prst="rect">
            <a:avLst/>
          </a:prstGeom>
          <a:noFill/>
          <a:ln w="9525">
            <a:noFill/>
            <a:miter lim="800000"/>
            <a:headEnd/>
            <a:tailEnd/>
          </a:ln>
        </p:spPr>
      </p:pic>
      <p:pic>
        <p:nvPicPr>
          <p:cNvPr id="61444" name="Picture 3"/>
          <p:cNvPicPr>
            <a:picLocks noChangeAspect="1" noChangeArrowheads="1"/>
          </p:cNvPicPr>
          <p:nvPr/>
        </p:nvPicPr>
        <p:blipFill>
          <a:blip r:embed="rId3"/>
          <a:srcRect/>
          <a:stretch>
            <a:fillRect/>
          </a:stretch>
        </p:blipFill>
        <p:spPr bwMode="auto">
          <a:xfrm>
            <a:off x="5995988" y="1633538"/>
            <a:ext cx="2941637" cy="4065587"/>
          </a:xfrm>
          <a:prstGeom prst="rect">
            <a:avLst/>
          </a:prstGeom>
          <a:noFill/>
          <a:ln w="9525">
            <a:noFill/>
            <a:miter lim="800000"/>
            <a:headEnd/>
            <a:tailEnd/>
          </a:ln>
        </p:spPr>
      </p:pic>
      <p:pic>
        <p:nvPicPr>
          <p:cNvPr id="61445" name="Picture 5" descr="http://www.ibiblio.org/wm/paint/auth/vinci/joconde/joconde.jpg"/>
          <p:cNvPicPr>
            <a:picLocks noChangeAspect="1" noChangeArrowheads="1"/>
          </p:cNvPicPr>
          <p:nvPr/>
        </p:nvPicPr>
        <p:blipFill>
          <a:blip r:embed="rId4"/>
          <a:srcRect/>
          <a:stretch>
            <a:fillRect/>
          </a:stretch>
        </p:blipFill>
        <p:spPr bwMode="auto">
          <a:xfrm>
            <a:off x="381000" y="1620838"/>
            <a:ext cx="2609850" cy="4067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p:cNvSpPr>
          <p:nvPr>
            <p:ph type="title"/>
          </p:nvPr>
        </p:nvSpPr>
        <p:spPr/>
        <p:txBody>
          <a:bodyPr/>
          <a:lstStyle/>
          <a:p>
            <a:r>
              <a:rPr lang="en-US" smtClean="0"/>
              <a:t>Exaggeration? </a:t>
            </a:r>
          </a:p>
        </p:txBody>
      </p:sp>
      <p:pic>
        <p:nvPicPr>
          <p:cNvPr id="100358" name="Picture 8" descr="http://t2.gstatic.com/images?q=tbn:ANd9GcQoVweQ78xA5iubiAhy9QiG44arAyHdUJPdsVBceb9mwz54HyRU6Q"/>
          <p:cNvPicPr>
            <a:picLocks noChangeAspect="1" noChangeArrowheads="1"/>
          </p:cNvPicPr>
          <p:nvPr/>
        </p:nvPicPr>
        <p:blipFill>
          <a:blip r:embed="rId2"/>
          <a:srcRect/>
          <a:stretch>
            <a:fillRect/>
          </a:stretch>
        </p:blipFill>
        <p:spPr bwMode="auto">
          <a:xfrm>
            <a:off x="4205288" y="1600200"/>
            <a:ext cx="3262312" cy="4038600"/>
          </a:xfrm>
          <a:prstGeom prst="rect">
            <a:avLst/>
          </a:prstGeom>
          <a:noFill/>
          <a:ln w="9525">
            <a:noFill/>
            <a:miter lim="800000"/>
            <a:headEnd/>
            <a:tailEnd/>
          </a:ln>
        </p:spPr>
      </p:pic>
      <p:pic>
        <p:nvPicPr>
          <p:cNvPr id="100359" name="Picture 5" descr="http://www.ibiblio.org/wm/paint/auth/vinci/joconde/joconde.jpg"/>
          <p:cNvPicPr>
            <a:picLocks noChangeAspect="1" noChangeArrowheads="1"/>
          </p:cNvPicPr>
          <p:nvPr/>
        </p:nvPicPr>
        <p:blipFill>
          <a:blip r:embed="rId3"/>
          <a:srcRect/>
          <a:stretch>
            <a:fillRect/>
          </a:stretch>
        </p:blipFill>
        <p:spPr bwMode="auto">
          <a:xfrm>
            <a:off x="1385888" y="1600200"/>
            <a:ext cx="2609850" cy="4067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itle 1"/>
          <p:cNvSpPr>
            <a:spLocks noGrp="1"/>
          </p:cNvSpPr>
          <p:nvPr>
            <p:ph type="title"/>
          </p:nvPr>
        </p:nvSpPr>
        <p:spPr/>
        <p:txBody>
          <a:bodyPr/>
          <a:lstStyle/>
          <a:p>
            <a:pPr eaLnBrk="1" hangingPunct="1"/>
            <a:r>
              <a:rPr lang="en-US" smtClean="0"/>
              <a:t>Appropriation</a:t>
            </a:r>
          </a:p>
        </p:txBody>
      </p:sp>
      <p:pic>
        <p:nvPicPr>
          <p:cNvPr id="53251" name="Picture 2" descr="http://www.freakingnews.com/pictures/83500/Mona-Lisa-goes-American-Gothic-----83744.jpg">
            <a:hlinkClick r:id="rId2"/>
          </p:cNvPr>
          <p:cNvPicPr>
            <a:picLocks noChangeAspect="1" noChangeArrowheads="1"/>
          </p:cNvPicPr>
          <p:nvPr/>
        </p:nvPicPr>
        <p:blipFill>
          <a:blip r:embed="rId3"/>
          <a:srcRect/>
          <a:stretch>
            <a:fillRect/>
          </a:stretch>
        </p:blipFill>
        <p:spPr bwMode="auto">
          <a:xfrm>
            <a:off x="3962400" y="1676400"/>
            <a:ext cx="2781300" cy="4191000"/>
          </a:xfrm>
          <a:prstGeom prst="rect">
            <a:avLst/>
          </a:prstGeom>
          <a:noFill/>
          <a:ln w="9525">
            <a:noFill/>
            <a:miter lim="800000"/>
            <a:headEnd/>
            <a:tailEnd/>
          </a:ln>
        </p:spPr>
      </p:pic>
      <p:pic>
        <p:nvPicPr>
          <p:cNvPr id="53252" name="Picture 4" descr="http://encausticcanada.files.wordpress.com/2011/07/american-gothic.jpg"/>
          <p:cNvPicPr>
            <a:picLocks noChangeAspect="1" noChangeArrowheads="1"/>
          </p:cNvPicPr>
          <p:nvPr/>
        </p:nvPicPr>
        <p:blipFill>
          <a:blip r:embed="rId4"/>
          <a:srcRect/>
          <a:stretch>
            <a:fillRect/>
          </a:stretch>
        </p:blipFill>
        <p:spPr bwMode="auto">
          <a:xfrm>
            <a:off x="495300" y="1676400"/>
            <a:ext cx="3267075" cy="4191000"/>
          </a:xfrm>
          <a:prstGeom prst="rect">
            <a:avLst/>
          </a:prstGeom>
          <a:noFill/>
          <a:ln w="9525">
            <a:noFill/>
            <a:miter lim="800000"/>
            <a:headEnd/>
            <a:tailEnd/>
          </a:ln>
        </p:spPr>
      </p:pic>
      <p:sp>
        <p:nvSpPr>
          <p:cNvPr id="53254" name="Text Box 6"/>
          <p:cNvSpPr txBox="1">
            <a:spLocks noChangeArrowheads="1"/>
          </p:cNvSpPr>
          <p:nvPr/>
        </p:nvSpPr>
        <p:spPr bwMode="auto">
          <a:xfrm>
            <a:off x="6994525" y="1789113"/>
            <a:ext cx="1631950" cy="641350"/>
          </a:xfrm>
          <a:prstGeom prst="rect">
            <a:avLst/>
          </a:prstGeom>
          <a:noFill/>
          <a:ln w="9525">
            <a:noFill/>
            <a:miter lim="800000"/>
            <a:headEnd/>
            <a:tailEnd/>
          </a:ln>
          <a:effectLst/>
        </p:spPr>
        <p:txBody>
          <a:bodyPr wrap="none">
            <a:spAutoFit/>
          </a:bodyPr>
          <a:lstStyle/>
          <a:p>
            <a:r>
              <a:rPr lang="en-US"/>
              <a:t>What is being </a:t>
            </a:r>
          </a:p>
          <a:p>
            <a:r>
              <a:rPr lang="en-US"/>
              <a:t>appropriated?</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2"/>
          <p:cNvPicPr>
            <a:picLocks noChangeAspect="1" noChangeArrowheads="1"/>
          </p:cNvPicPr>
          <p:nvPr/>
        </p:nvPicPr>
        <p:blipFill>
          <a:blip r:embed="rId2"/>
          <a:srcRect/>
          <a:stretch>
            <a:fillRect/>
          </a:stretch>
        </p:blipFill>
        <p:spPr bwMode="auto">
          <a:xfrm>
            <a:off x="152400" y="152400"/>
            <a:ext cx="5014913" cy="6172200"/>
          </a:xfrm>
          <a:prstGeom prst="rect">
            <a:avLst/>
          </a:prstGeom>
          <a:noFill/>
          <a:ln w="9525">
            <a:noFill/>
            <a:miter lim="800000"/>
            <a:headEnd/>
            <a:tailEnd/>
          </a:ln>
        </p:spPr>
      </p:pic>
      <p:sp>
        <p:nvSpPr>
          <p:cNvPr id="39940" name="TextBox 3"/>
          <p:cNvSpPr txBox="1">
            <a:spLocks noChangeArrowheads="1"/>
          </p:cNvSpPr>
          <p:nvPr/>
        </p:nvSpPr>
        <p:spPr bwMode="auto">
          <a:xfrm>
            <a:off x="5262563" y="1371600"/>
            <a:ext cx="3886200" cy="4800600"/>
          </a:xfrm>
          <a:prstGeom prst="rect">
            <a:avLst/>
          </a:prstGeom>
          <a:noFill/>
          <a:ln w="9525">
            <a:noFill/>
            <a:miter lim="800000"/>
            <a:headEnd/>
            <a:tailEnd/>
          </a:ln>
        </p:spPr>
        <p:txBody>
          <a:bodyPr>
            <a:spAutoFit/>
          </a:bodyPr>
          <a:lstStyle/>
          <a:p>
            <a:r>
              <a:rPr lang="en-US">
                <a:latin typeface="Calibri" pitchFamily="34" charset="0"/>
              </a:rPr>
              <a:t>This is a portrait of Dr. Gachet by Vincent Van Gogh. Van Gogh uses dull cool colors to portray the person that contrast against the warm colors of the table. the table holds books that seem that they can be important to the person and that is the reason that they are there. The background seems blank and dull like the person is lost or bored and not happy with what they are doing. Van Gogh is not a traditional portrait artist, here the person doesn't look realistic because of the way that he uses the brush strokes, so he is an artist that reinvents the concepts of portraits.</a:t>
            </a:r>
          </a:p>
          <a:p>
            <a:endParaRPr lang="en-US">
              <a:latin typeface="Calibri"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1" name="Picture 4" descr="bearden"/>
          <p:cNvPicPr>
            <a:picLocks noChangeAspect="1" noChangeArrowheads="1"/>
          </p:cNvPicPr>
          <p:nvPr/>
        </p:nvPicPr>
        <p:blipFill>
          <a:blip r:embed="rId2"/>
          <a:srcRect/>
          <a:stretch>
            <a:fillRect/>
          </a:stretch>
        </p:blipFill>
        <p:spPr bwMode="auto">
          <a:xfrm>
            <a:off x="457200" y="1066800"/>
            <a:ext cx="5943600" cy="4737100"/>
          </a:xfrm>
          <a:prstGeom prst="rect">
            <a:avLst/>
          </a:prstGeom>
          <a:noFill/>
          <a:ln w="9525">
            <a:noFill/>
            <a:miter lim="800000"/>
            <a:headEnd/>
            <a:tailEnd/>
          </a:ln>
        </p:spPr>
      </p:pic>
      <p:sp>
        <p:nvSpPr>
          <p:cNvPr id="48133" name="Text Box 5"/>
          <p:cNvSpPr txBox="1">
            <a:spLocks noChangeArrowheads="1"/>
          </p:cNvSpPr>
          <p:nvPr/>
        </p:nvSpPr>
        <p:spPr bwMode="auto">
          <a:xfrm>
            <a:off x="6553200" y="2590800"/>
            <a:ext cx="2147888" cy="1069975"/>
          </a:xfrm>
          <a:prstGeom prst="rect">
            <a:avLst/>
          </a:prstGeom>
          <a:noFill/>
          <a:ln w="9525">
            <a:noFill/>
            <a:miter lim="800000"/>
            <a:headEnd/>
            <a:tailEnd/>
          </a:ln>
          <a:effectLst/>
        </p:spPr>
        <p:txBody>
          <a:bodyPr wrap="none">
            <a:spAutoFit/>
          </a:bodyPr>
          <a:lstStyle/>
          <a:p>
            <a:r>
              <a:rPr lang="en-US" sz="1600"/>
              <a:t>Has Romare Bearden</a:t>
            </a:r>
          </a:p>
          <a:p>
            <a:r>
              <a:rPr lang="en-US" sz="1600"/>
              <a:t>Used distortion,</a:t>
            </a:r>
          </a:p>
          <a:p>
            <a:r>
              <a:rPr lang="en-US" sz="1600"/>
              <a:t>Exaggeration,</a:t>
            </a:r>
          </a:p>
          <a:p>
            <a:r>
              <a:rPr lang="en-US" sz="1600"/>
              <a:t>Or both?</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p:cNvSpPr>
            <a:spLocks noGrp="1"/>
          </p:cNvSpPr>
          <p:nvPr>
            <p:ph type="title"/>
          </p:nvPr>
        </p:nvSpPr>
        <p:spPr/>
        <p:txBody>
          <a:bodyPr/>
          <a:lstStyle/>
          <a:p>
            <a:pPr eaLnBrk="1" hangingPunct="1"/>
            <a:r>
              <a:rPr lang="en-US" smtClean="0"/>
              <a:t>Open Discussion</a:t>
            </a:r>
          </a:p>
        </p:txBody>
      </p:sp>
      <p:sp>
        <p:nvSpPr>
          <p:cNvPr id="54274" name="Content Placeholder 2"/>
          <p:cNvSpPr>
            <a:spLocks noGrp="1"/>
          </p:cNvSpPr>
          <p:nvPr>
            <p:ph idx="1"/>
          </p:nvPr>
        </p:nvSpPr>
        <p:spPr>
          <a:xfrm>
            <a:off x="5257800" y="1600200"/>
            <a:ext cx="3429000" cy="4525963"/>
          </a:xfrm>
        </p:spPr>
        <p:txBody>
          <a:bodyPr/>
          <a:lstStyle/>
          <a:p>
            <a:pPr eaLnBrk="1" hangingPunct="1"/>
            <a:r>
              <a:rPr lang="en-US" smtClean="0"/>
              <a:t>Distortion or exaggeration or something else?</a:t>
            </a:r>
          </a:p>
          <a:p>
            <a:pPr eaLnBrk="1" hangingPunct="1"/>
            <a:r>
              <a:rPr lang="en-US" smtClean="0"/>
              <a:t>What is going on in this picture?</a:t>
            </a:r>
          </a:p>
          <a:p>
            <a:pPr eaLnBrk="1" hangingPunct="1"/>
            <a:r>
              <a:rPr lang="en-US" smtClean="0"/>
              <a:t>What do you see that makes you say that?</a:t>
            </a:r>
          </a:p>
          <a:p>
            <a:pPr eaLnBrk="1" hangingPunct="1"/>
            <a:r>
              <a:rPr lang="en-US" smtClean="0"/>
              <a:t>You decide!</a:t>
            </a:r>
          </a:p>
        </p:txBody>
      </p:sp>
      <p:pic>
        <p:nvPicPr>
          <p:cNvPr id="54275" name="Picture 2" descr="http://cityoutmonaco.com/userfiles/images/Culture/monalisa.jpg"/>
          <p:cNvPicPr>
            <a:picLocks noChangeAspect="1" noChangeArrowheads="1"/>
          </p:cNvPicPr>
          <p:nvPr/>
        </p:nvPicPr>
        <p:blipFill>
          <a:blip r:embed="rId2"/>
          <a:srcRect/>
          <a:stretch>
            <a:fillRect/>
          </a:stretch>
        </p:blipFill>
        <p:spPr bwMode="auto">
          <a:xfrm>
            <a:off x="609600" y="1752600"/>
            <a:ext cx="4549775" cy="4419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p:cNvPicPr>
            <a:picLocks noGrp="1" noChangeAspect="1" noChangeArrowheads="1"/>
          </p:cNvPicPr>
          <p:nvPr>
            <p:ph idx="1"/>
          </p:nvPr>
        </p:nvPicPr>
        <p:blipFill>
          <a:blip r:embed="rId2">
            <a:lum bright="-20000"/>
          </a:blip>
          <a:srcRect/>
          <a:stretch>
            <a:fillRect/>
          </a:stretch>
        </p:blipFill>
        <p:spPr>
          <a:xfrm rot="16200000">
            <a:off x="-1196975" y="1135062"/>
            <a:ext cx="6919913" cy="4525963"/>
          </a:xfrm>
        </p:spPr>
      </p:pic>
      <p:sp>
        <p:nvSpPr>
          <p:cNvPr id="62467" name="TextBox 3"/>
          <p:cNvSpPr txBox="1">
            <a:spLocks noChangeArrowheads="1"/>
          </p:cNvSpPr>
          <p:nvPr/>
        </p:nvSpPr>
        <p:spPr bwMode="auto">
          <a:xfrm>
            <a:off x="5410200" y="4876800"/>
            <a:ext cx="3352800" cy="584200"/>
          </a:xfrm>
          <a:prstGeom prst="rect">
            <a:avLst/>
          </a:prstGeom>
          <a:noFill/>
          <a:ln w="9525">
            <a:noFill/>
            <a:miter lim="800000"/>
            <a:headEnd/>
            <a:tailEnd/>
          </a:ln>
        </p:spPr>
        <p:txBody>
          <a:bodyPr>
            <a:spAutoFit/>
          </a:bodyPr>
          <a:lstStyle/>
          <a:p>
            <a:r>
              <a:rPr lang="en-US" sz="3200">
                <a:latin typeface="Calibri" pitchFamily="34" charset="0"/>
              </a:rPr>
              <a:t>Student Sample 1</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2"/>
          <p:cNvPicPr>
            <a:picLocks noGrp="1" noChangeAspect="1" noChangeArrowheads="1"/>
          </p:cNvPicPr>
          <p:nvPr>
            <p:ph idx="1"/>
          </p:nvPr>
        </p:nvPicPr>
        <p:blipFill>
          <a:blip r:embed="rId2">
            <a:lum bright="-20000"/>
          </a:blip>
          <a:srcRect/>
          <a:stretch>
            <a:fillRect/>
          </a:stretch>
        </p:blipFill>
        <p:spPr>
          <a:xfrm rot="16200000">
            <a:off x="-1273175" y="1135062"/>
            <a:ext cx="6919913" cy="4525963"/>
          </a:xfrm>
        </p:spPr>
      </p:pic>
      <p:sp>
        <p:nvSpPr>
          <p:cNvPr id="63490" name="TextBox 1"/>
          <p:cNvSpPr txBox="1">
            <a:spLocks noChangeArrowheads="1"/>
          </p:cNvSpPr>
          <p:nvPr/>
        </p:nvSpPr>
        <p:spPr bwMode="auto">
          <a:xfrm>
            <a:off x="4724400" y="152400"/>
            <a:ext cx="4267200" cy="6340475"/>
          </a:xfrm>
          <a:prstGeom prst="rect">
            <a:avLst/>
          </a:prstGeom>
          <a:noFill/>
          <a:ln w="9525">
            <a:noFill/>
            <a:miter lim="800000"/>
            <a:headEnd/>
            <a:tailEnd/>
          </a:ln>
        </p:spPr>
        <p:txBody>
          <a:bodyPr>
            <a:spAutoFit/>
          </a:bodyPr>
          <a:lstStyle/>
          <a:p>
            <a:r>
              <a:rPr lang="en-US" sz="1400">
                <a:latin typeface="Times New Roman" pitchFamily="18" charset="0"/>
              </a:rPr>
              <a:t>I used purple and yellow for my complementary colors. </a:t>
            </a:r>
          </a:p>
          <a:p>
            <a:r>
              <a:rPr lang="en-US" sz="1400">
                <a:latin typeface="Times New Roman" pitchFamily="18" charset="0"/>
              </a:rPr>
              <a:t>On my happy side I used yellow with mostly bright intensity for cheerfulness. The background on the yellow side has bright colors. I mostly used dull intensity colors to show sadness. On that side I used dull yellow to match the dull purple. The temperature on the purple side is mostly cool and on the yellow side I chose a warm color to show happiness.</a:t>
            </a:r>
          </a:p>
          <a:p>
            <a:r>
              <a:rPr lang="en-US" sz="1400">
                <a:latin typeface="Times New Roman" pitchFamily="18" charset="0"/>
              </a:rPr>
              <a:t> </a:t>
            </a:r>
          </a:p>
          <a:p>
            <a:r>
              <a:rPr lang="en-US" sz="1400">
                <a:latin typeface="Times New Roman" pitchFamily="18" charset="0"/>
              </a:rPr>
              <a:t>My two emotions are happy (yellow side) and the sad side (purple). I used tints in the happy side. I used bright (tint) colors for the hair to show excitement on the happy side. The eyes are a big focus so they are really bright on the yellow side. The mouth I exaggerated with a light tint. On the purple side I mostly used dull colors for a gloomy feeling. When you are sad you are a dull shade. In the hair there is a brush stroke with really dull intensity. The eye is placed low for sadness.</a:t>
            </a:r>
          </a:p>
          <a:p>
            <a:r>
              <a:rPr lang="en-US" sz="1400">
                <a:latin typeface="Times New Roman" pitchFamily="18" charset="0"/>
              </a:rPr>
              <a:t> </a:t>
            </a:r>
          </a:p>
          <a:p>
            <a:r>
              <a:rPr lang="en-US" sz="1400">
                <a:latin typeface="Times New Roman" pitchFamily="18" charset="0"/>
              </a:rPr>
              <a:t>I used a dull shade of purple because when I am sad I am a cool-feeling color like a dull shade.  When I am sad the eye is really low, the mouth is really low and exaggerated. The bright side is yellow which is my favorite color. When I am happy I am excited. </a:t>
            </a:r>
          </a:p>
          <a:p>
            <a:r>
              <a:rPr lang="en-US" sz="1400">
                <a:latin typeface="Times New Roman" pitchFamily="18" charset="0"/>
              </a:rPr>
              <a:t>I remember when I went on a boat I was really happy and excited and that is one reason why I chose yellow. </a:t>
            </a:r>
          </a:p>
          <a:p>
            <a:r>
              <a:rPr lang="en-US" sz="1400">
                <a:latin typeface="Times New Roman" pitchFamily="18" charset="0"/>
              </a:rPr>
              <a:t>Yellow is a warm color which goes in a fire or the beautiful sun.   I like purple too so I chose yellow and purple.</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2"/>
          <p:cNvPicPr>
            <a:picLocks noGrp="1" noChangeAspect="1" noChangeArrowheads="1"/>
          </p:cNvPicPr>
          <p:nvPr>
            <p:ph idx="1"/>
          </p:nvPr>
        </p:nvPicPr>
        <p:blipFill>
          <a:blip r:embed="rId2"/>
          <a:srcRect/>
          <a:stretch>
            <a:fillRect/>
          </a:stretch>
        </p:blipFill>
        <p:spPr>
          <a:xfrm rot="16200000">
            <a:off x="-1166018" y="1166018"/>
            <a:ext cx="6858000" cy="4525963"/>
          </a:xfrm>
        </p:spPr>
      </p:pic>
      <p:sp>
        <p:nvSpPr>
          <p:cNvPr id="64514" name="TextBox 3"/>
          <p:cNvSpPr txBox="1">
            <a:spLocks noChangeArrowheads="1"/>
          </p:cNvSpPr>
          <p:nvPr/>
        </p:nvSpPr>
        <p:spPr bwMode="auto">
          <a:xfrm>
            <a:off x="5029200" y="5105400"/>
            <a:ext cx="3733800" cy="862013"/>
          </a:xfrm>
          <a:prstGeom prst="rect">
            <a:avLst/>
          </a:prstGeom>
          <a:noFill/>
          <a:ln w="9525">
            <a:noFill/>
            <a:miter lim="800000"/>
            <a:headEnd/>
            <a:tailEnd/>
          </a:ln>
        </p:spPr>
        <p:txBody>
          <a:bodyPr>
            <a:spAutoFit/>
          </a:bodyPr>
          <a:lstStyle/>
          <a:p>
            <a:r>
              <a:rPr lang="en-US" sz="3200">
                <a:latin typeface="Calibri" pitchFamily="34" charset="0"/>
              </a:rPr>
              <a:t>Student Sample 2</a:t>
            </a:r>
          </a:p>
          <a:p>
            <a:endParaRPr lang="en-US">
              <a:latin typeface="Calibri"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2"/>
          <p:cNvPicPr>
            <a:picLocks noGrp="1" noChangeAspect="1" noChangeArrowheads="1"/>
          </p:cNvPicPr>
          <p:nvPr>
            <p:ph idx="1"/>
          </p:nvPr>
        </p:nvPicPr>
        <p:blipFill>
          <a:blip r:embed="rId2"/>
          <a:srcRect/>
          <a:stretch>
            <a:fillRect/>
          </a:stretch>
        </p:blipFill>
        <p:spPr>
          <a:xfrm rot="16200000">
            <a:off x="-1166018" y="1166018"/>
            <a:ext cx="6858000" cy="4525963"/>
          </a:xfrm>
        </p:spPr>
      </p:pic>
      <p:sp>
        <p:nvSpPr>
          <p:cNvPr id="65538" name="TextBox 4"/>
          <p:cNvSpPr txBox="1">
            <a:spLocks noChangeArrowheads="1"/>
          </p:cNvSpPr>
          <p:nvPr/>
        </p:nvSpPr>
        <p:spPr bwMode="auto">
          <a:xfrm>
            <a:off x="4724400" y="76200"/>
            <a:ext cx="4267200" cy="6770688"/>
          </a:xfrm>
          <a:prstGeom prst="rect">
            <a:avLst/>
          </a:prstGeom>
          <a:noFill/>
          <a:ln w="9525">
            <a:noFill/>
            <a:miter lim="800000"/>
            <a:headEnd/>
            <a:tailEnd/>
          </a:ln>
        </p:spPr>
        <p:txBody>
          <a:bodyPr>
            <a:spAutoFit/>
          </a:bodyPr>
          <a:lstStyle/>
          <a:p>
            <a:r>
              <a:rPr lang="en-US" sz="1400">
                <a:latin typeface="Times New Roman" pitchFamily="18" charset="0"/>
              </a:rPr>
              <a:t>The complimentary colors I chose for my portrait were blue and orange. The intensity was higher on one half of my portrait since I was trying to show more energy. One side has high intensity but the other half doesn’t. </a:t>
            </a:r>
          </a:p>
          <a:p>
            <a:r>
              <a:rPr lang="en-US" sz="1400">
                <a:latin typeface="Times New Roman" pitchFamily="18" charset="0"/>
              </a:rPr>
              <a:t> </a:t>
            </a:r>
          </a:p>
          <a:p>
            <a:r>
              <a:rPr lang="en-US" sz="1400">
                <a:latin typeface="Times New Roman" pitchFamily="18" charset="0"/>
              </a:rPr>
              <a:t>Light and dark colors played a large role in the way I expressed emotions. I used light colors to express more energy. I used darker colors to express a relaxing sort of emotion. I used cool colors to make a calm mood. I think using warm colors make the other half look more lively.</a:t>
            </a:r>
          </a:p>
          <a:p>
            <a:r>
              <a:rPr lang="en-US" sz="1400">
                <a:latin typeface="Times New Roman" pitchFamily="18" charset="0"/>
              </a:rPr>
              <a:t> </a:t>
            </a:r>
          </a:p>
          <a:p>
            <a:r>
              <a:rPr lang="en-US" sz="1400">
                <a:latin typeface="Times New Roman" pitchFamily="18" charset="0"/>
              </a:rPr>
              <a:t>The contrasting emotions I used were hysterical and calm. I used white to tint the orange to give half of my face (the hysterical part) a bright and not cool look. I only used black to shade the orange to make eyebrows. On my calm part I used  a darker blue. That’s because it reminds me of the dark blue calm flowing waters. If I had used lighter blue the calm part would feel more happy and springy. I used more shading on the calmer part to make it look plain.  For the background I used tints on one half (the hysterical part) to add a sudden change of moods. I used shades on the other half to blend emotions just to feel relaxed.</a:t>
            </a:r>
          </a:p>
          <a:p>
            <a:r>
              <a:rPr lang="en-US" sz="1400">
                <a:latin typeface="Times New Roman" pitchFamily="18" charset="0"/>
              </a:rPr>
              <a:t> </a:t>
            </a:r>
          </a:p>
          <a:p>
            <a:r>
              <a:rPr lang="en-US" sz="1400">
                <a:latin typeface="Times New Roman" pitchFamily="18" charset="0"/>
              </a:rPr>
              <a:t>I remember once I went hysterical over a small matter and I was wearing an orange shirt. I saw when I moved that the shirt moved in a jiggly way. So I added squiggles to my painting. When I was angry my mom told me to imagine dark waters flowing slowly and that calmed me down. So I used those past experiences to paint and make my painting.</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1371600"/>
          </a:xfrm>
        </p:spPr>
        <p:txBody>
          <a:bodyPr wrap="square" numCol="1" anchorCtr="0" compatLnSpc="1">
            <a:prstTxWarp prst="textNoShape">
              <a:avLst/>
            </a:prstTxWarp>
          </a:bodyPr>
          <a:lstStyle/>
          <a:p>
            <a:r>
              <a:rPr lang="en-US" sz="3200" cap="none" smtClean="0"/>
              <a:t>LEVEL 2: DO YOU UNDERSTAND THE BASICS?</a:t>
            </a:r>
          </a:p>
        </p:txBody>
      </p:sp>
      <p:sp>
        <p:nvSpPr>
          <p:cNvPr id="67586" name="Content Placeholder 2"/>
          <p:cNvSpPr>
            <a:spLocks noGrp="1"/>
          </p:cNvSpPr>
          <p:nvPr>
            <p:ph idx="1"/>
          </p:nvPr>
        </p:nvSpPr>
        <p:spPr>
          <a:xfrm>
            <a:off x="457200" y="2133600"/>
            <a:ext cx="7620000" cy="3992563"/>
          </a:xfrm>
        </p:spPr>
        <p:txBody>
          <a:bodyPr/>
          <a:lstStyle/>
          <a:p>
            <a:r>
              <a:rPr lang="en-US" smtClean="0"/>
              <a:t>Level 1 and 2 are lower level; Levels 3 and 4 require synthesis and creativity</a:t>
            </a:r>
          </a:p>
          <a:p>
            <a:r>
              <a:rPr lang="en-US" smtClean="0"/>
              <a:t>Can the relationships between the major shapes be visually read as a portrait?</a:t>
            </a:r>
          </a:p>
          <a:p>
            <a:r>
              <a:rPr lang="en-US" smtClean="0"/>
              <a:t>Does it only use one set of complimentary colors?</a:t>
            </a:r>
          </a:p>
          <a:p>
            <a:r>
              <a:rPr lang="en-US" smtClean="0"/>
              <a:t>Does it show two different emotions?</a:t>
            </a:r>
          </a:p>
          <a:p>
            <a:r>
              <a:rPr lang="en-US" smtClean="0"/>
              <a:t>Does it have tints and shades?</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itle 1"/>
          <p:cNvSpPr>
            <a:spLocks noGrp="1"/>
          </p:cNvSpPr>
          <p:nvPr>
            <p:ph type="title"/>
          </p:nvPr>
        </p:nvSpPr>
        <p:spPr/>
        <p:txBody>
          <a:bodyPr/>
          <a:lstStyle/>
          <a:p>
            <a:r>
              <a:rPr lang="en-US" smtClean="0"/>
              <a:t>Evaluation samples from pilot</a:t>
            </a:r>
          </a:p>
        </p:txBody>
      </p:sp>
      <p:sp>
        <p:nvSpPr>
          <p:cNvPr id="68610" name="Content Placeholder 2"/>
          <p:cNvSpPr>
            <a:spLocks noGrp="1"/>
          </p:cNvSpPr>
          <p:nvPr>
            <p:ph idx="1"/>
          </p:nvPr>
        </p:nvSpPr>
        <p:spPr>
          <a:xfrm>
            <a:off x="457200" y="1600200"/>
            <a:ext cx="4572000" cy="4525963"/>
          </a:xfrm>
        </p:spPr>
        <p:txBody>
          <a:bodyPr/>
          <a:lstStyle/>
          <a:p>
            <a:r>
              <a:rPr lang="en-US" smtClean="0"/>
              <a:t>Can the relationships between the major shapes be visually read as a portrait?</a:t>
            </a:r>
          </a:p>
        </p:txBody>
      </p:sp>
      <p:pic>
        <p:nvPicPr>
          <p:cNvPr id="68611" name="Picture 2" descr="C:\Users\Raymond Veon\Pictures\Mario Modelling GSU 5th Grade Art Assessment Emory pics\xDSC_0487.jpg"/>
          <p:cNvPicPr>
            <a:picLocks noChangeAspect="1" noChangeArrowheads="1"/>
          </p:cNvPicPr>
          <p:nvPr/>
        </p:nvPicPr>
        <p:blipFill>
          <a:blip r:embed="rId2"/>
          <a:srcRect l="4037" t="13618" r="2090" b="7710"/>
          <a:stretch>
            <a:fillRect/>
          </a:stretch>
        </p:blipFill>
        <p:spPr bwMode="auto">
          <a:xfrm>
            <a:off x="5334000" y="1333500"/>
            <a:ext cx="3465513" cy="4381500"/>
          </a:xfrm>
          <a:prstGeom prst="rect">
            <a:avLst/>
          </a:prstGeom>
          <a:noFill/>
          <a:ln w="9525">
            <a:noFill/>
            <a:miter lim="800000"/>
            <a:headEnd/>
            <a:tailEnd/>
          </a:ln>
        </p:spPr>
      </p:pic>
      <p:sp>
        <p:nvSpPr>
          <p:cNvPr id="68612" name="TextBox 3"/>
          <p:cNvSpPr txBox="1">
            <a:spLocks noChangeArrowheads="1"/>
          </p:cNvSpPr>
          <p:nvPr/>
        </p:nvSpPr>
        <p:spPr bwMode="auto">
          <a:xfrm>
            <a:off x="2133600" y="4267200"/>
            <a:ext cx="3189288" cy="1477963"/>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Does it reflect an understanding</a:t>
            </a:r>
          </a:p>
          <a:p>
            <a:r>
              <a:rPr lang="en-US">
                <a:solidFill>
                  <a:srgbClr val="000000"/>
                </a:solidFill>
                <a:latin typeface="Calibri" pitchFamily="34" charset="0"/>
              </a:rPr>
              <a:t>Of the task? Although it can be </a:t>
            </a:r>
          </a:p>
          <a:p>
            <a:r>
              <a:rPr lang="en-US">
                <a:solidFill>
                  <a:srgbClr val="000000"/>
                </a:solidFill>
                <a:latin typeface="Calibri" pitchFamily="34" charset="0"/>
              </a:rPr>
              <a:t>Read as a “portrait” figure,</a:t>
            </a:r>
          </a:p>
          <a:p>
            <a:r>
              <a:rPr lang="en-US">
                <a:solidFill>
                  <a:srgbClr val="000000"/>
                </a:solidFill>
                <a:latin typeface="Calibri" pitchFamily="34" charset="0"/>
              </a:rPr>
              <a:t>It does not show 2 different</a:t>
            </a:r>
          </a:p>
          <a:p>
            <a:r>
              <a:rPr lang="en-US">
                <a:solidFill>
                  <a:srgbClr val="000000"/>
                </a:solidFill>
                <a:latin typeface="Calibri" pitchFamily="34" charset="0"/>
              </a:rPr>
              <a:t>Emotions (see Question 3)</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2" descr="C:\Users\Raymond Veon\Pictures\Mario Modelling GSU 5th Grade Art Assessment Emory pics\xDSC_0480.jpg"/>
          <p:cNvPicPr>
            <a:picLocks noChangeAspect="1" noChangeArrowheads="1"/>
          </p:cNvPicPr>
          <p:nvPr/>
        </p:nvPicPr>
        <p:blipFill>
          <a:blip r:embed="rId2"/>
          <a:srcRect t="13251" b="6602"/>
          <a:stretch>
            <a:fillRect/>
          </a:stretch>
        </p:blipFill>
        <p:spPr bwMode="auto">
          <a:xfrm>
            <a:off x="457200" y="533400"/>
            <a:ext cx="4559300" cy="5511800"/>
          </a:xfrm>
          <a:prstGeom prst="rect">
            <a:avLst/>
          </a:prstGeom>
          <a:noFill/>
          <a:ln w="9525">
            <a:noFill/>
            <a:miter lim="800000"/>
            <a:headEnd/>
            <a:tailEnd/>
          </a:ln>
        </p:spPr>
      </p:pic>
      <p:pic>
        <p:nvPicPr>
          <p:cNvPr id="69634" name="Picture 3" descr="C:\Users\Raymond Veon\Pictures\Mario Modelling GSU 5th Grade Art Assessment Emory pics\xDSC_0483.jpg"/>
          <p:cNvPicPr>
            <a:picLocks noChangeAspect="1" noChangeArrowheads="1"/>
          </p:cNvPicPr>
          <p:nvPr/>
        </p:nvPicPr>
        <p:blipFill>
          <a:blip r:embed="rId3"/>
          <a:srcRect/>
          <a:stretch>
            <a:fillRect/>
          </a:stretch>
        </p:blipFill>
        <p:spPr bwMode="auto">
          <a:xfrm>
            <a:off x="5334000" y="3786188"/>
            <a:ext cx="1516063" cy="2286000"/>
          </a:xfrm>
          <a:prstGeom prst="rect">
            <a:avLst/>
          </a:prstGeom>
          <a:noFill/>
          <a:ln w="9525">
            <a:noFill/>
            <a:miter lim="800000"/>
            <a:headEnd/>
            <a:tailEnd/>
          </a:ln>
        </p:spPr>
      </p:pic>
      <p:pic>
        <p:nvPicPr>
          <p:cNvPr id="69635" name="Picture 4" descr="C:\Users\Raymond Veon\Pictures\Mario Modelling GSU 5th Grade Art Assessment Emory pics\xDSC_0481.jpg"/>
          <p:cNvPicPr>
            <a:picLocks noChangeAspect="1" noChangeArrowheads="1"/>
          </p:cNvPicPr>
          <p:nvPr/>
        </p:nvPicPr>
        <p:blipFill>
          <a:blip r:embed="rId4"/>
          <a:srcRect/>
          <a:stretch>
            <a:fillRect/>
          </a:stretch>
        </p:blipFill>
        <p:spPr bwMode="auto">
          <a:xfrm>
            <a:off x="5334000" y="566738"/>
            <a:ext cx="2428875" cy="1609725"/>
          </a:xfrm>
          <a:prstGeom prst="rect">
            <a:avLst/>
          </a:prstGeom>
          <a:noFill/>
          <a:ln w="9525">
            <a:noFill/>
            <a:miter lim="800000"/>
            <a:headEnd/>
            <a:tailEnd/>
          </a:ln>
        </p:spPr>
      </p:pic>
      <p:pic>
        <p:nvPicPr>
          <p:cNvPr id="69636" name="Picture 5" descr="C:\Users\Raymond Veon\Pictures\Mario Modelling GSU 5th Grade Art Assessment Emory pics\xDSC_0482.jpg"/>
          <p:cNvPicPr>
            <a:picLocks noChangeAspect="1" noChangeArrowheads="1"/>
          </p:cNvPicPr>
          <p:nvPr/>
        </p:nvPicPr>
        <p:blipFill>
          <a:blip r:embed="rId5"/>
          <a:srcRect/>
          <a:stretch>
            <a:fillRect/>
          </a:stretch>
        </p:blipFill>
        <p:spPr bwMode="auto">
          <a:xfrm>
            <a:off x="5334000" y="2362200"/>
            <a:ext cx="1981200" cy="1312863"/>
          </a:xfrm>
          <a:prstGeom prst="rect">
            <a:avLst/>
          </a:prstGeom>
          <a:noFill/>
          <a:ln w="9525">
            <a:noFill/>
            <a:miter lim="800000"/>
            <a:headEnd/>
            <a:tailEnd/>
          </a:ln>
        </p:spPr>
      </p:pic>
      <p:sp>
        <p:nvSpPr>
          <p:cNvPr id="2" name="Right Arrow 1"/>
          <p:cNvSpPr/>
          <p:nvPr/>
        </p:nvSpPr>
        <p:spPr>
          <a:xfrm>
            <a:off x="4876800" y="990600"/>
            <a:ext cx="914400" cy="38100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Title 1"/>
          <p:cNvSpPr>
            <a:spLocks noGrp="1"/>
          </p:cNvSpPr>
          <p:nvPr>
            <p:ph type="title"/>
          </p:nvPr>
        </p:nvSpPr>
        <p:spPr/>
        <p:txBody>
          <a:bodyPr/>
          <a:lstStyle/>
          <a:p>
            <a:r>
              <a:rPr lang="en-US" smtClean="0"/>
              <a:t>Evaluation samples from pilot</a:t>
            </a:r>
          </a:p>
        </p:txBody>
      </p:sp>
      <p:sp>
        <p:nvSpPr>
          <p:cNvPr id="3" name="Content Placeholder 2"/>
          <p:cNvSpPr>
            <a:spLocks noGrp="1"/>
          </p:cNvSpPr>
          <p:nvPr>
            <p:ph idx="1"/>
          </p:nvPr>
        </p:nvSpPr>
        <p:spPr>
          <a:xfrm>
            <a:off x="457200" y="1600200"/>
            <a:ext cx="4800600" cy="4525963"/>
          </a:xfrm>
        </p:spPr>
        <p:txBody>
          <a:bodyPr rtlCol="0">
            <a:normAutofit/>
          </a:bodyPr>
          <a:lstStyle/>
          <a:p>
            <a:pPr fontAlgn="auto">
              <a:spcAft>
                <a:spcPts val="0"/>
              </a:spcAft>
              <a:buFont typeface="Arial" pitchFamily="34" charset="0"/>
              <a:buChar char="•"/>
              <a:defRPr/>
            </a:pPr>
            <a:r>
              <a:rPr lang="en-US" dirty="0" smtClean="0"/>
              <a:t>Does it only use one set of complimentary colors?</a:t>
            </a:r>
          </a:p>
          <a:p>
            <a:pPr marL="0" indent="0" fontAlgn="auto">
              <a:spcAft>
                <a:spcPts val="0"/>
              </a:spcAft>
              <a:buFont typeface="Arial" pitchFamily="34" charset="0"/>
              <a:buNone/>
              <a:defRPr/>
            </a:pPr>
            <a:endParaRPr lang="en-US" dirty="0"/>
          </a:p>
        </p:txBody>
      </p:sp>
      <p:pic>
        <p:nvPicPr>
          <p:cNvPr id="70659" name="Picture 2" descr="C:\Users\Raymond Veon\Pictures\Mario Modelling GSU 5th Grade Art Assessment Emory pics\xDSC_0473.jpg"/>
          <p:cNvPicPr>
            <a:picLocks noChangeAspect="1" noChangeArrowheads="1"/>
          </p:cNvPicPr>
          <p:nvPr/>
        </p:nvPicPr>
        <p:blipFill>
          <a:blip r:embed="rId2"/>
          <a:srcRect t="8923" b="2887"/>
          <a:stretch>
            <a:fillRect/>
          </a:stretch>
        </p:blipFill>
        <p:spPr bwMode="auto">
          <a:xfrm>
            <a:off x="5410200" y="1676400"/>
            <a:ext cx="3282950" cy="4267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itle 1"/>
          <p:cNvSpPr>
            <a:spLocks noGrp="1"/>
          </p:cNvSpPr>
          <p:nvPr>
            <p:ph type="title"/>
          </p:nvPr>
        </p:nvSpPr>
        <p:spPr>
          <a:xfrm>
            <a:off x="533400" y="-152400"/>
            <a:ext cx="8229600" cy="1143000"/>
          </a:xfrm>
        </p:spPr>
        <p:txBody>
          <a:bodyPr/>
          <a:lstStyle/>
          <a:p>
            <a:pPr eaLnBrk="1" hangingPunct="1"/>
            <a:r>
              <a:rPr lang="en-US" smtClean="0"/>
              <a:t>Pablo Picasso's Blue Period</a:t>
            </a:r>
          </a:p>
        </p:txBody>
      </p:sp>
      <p:sp>
        <p:nvSpPr>
          <p:cNvPr id="40962" name="Content Placeholder 2"/>
          <p:cNvSpPr>
            <a:spLocks noGrp="1"/>
          </p:cNvSpPr>
          <p:nvPr>
            <p:ph idx="1"/>
          </p:nvPr>
        </p:nvSpPr>
        <p:spPr>
          <a:xfrm>
            <a:off x="4953000" y="1600200"/>
            <a:ext cx="3733800" cy="4525963"/>
          </a:xfrm>
        </p:spPr>
        <p:txBody>
          <a:bodyPr/>
          <a:lstStyle/>
          <a:p>
            <a:pPr eaLnBrk="1" hangingPunct="1"/>
            <a:r>
              <a:rPr lang="en-US" b="1" smtClean="0"/>
              <a:t>The color blue</a:t>
            </a:r>
            <a:r>
              <a:rPr lang="en-US" smtClean="0"/>
              <a:t> Some people believe that, by nature, man associates colors with emotions, the color blue being associated with melancholy.</a:t>
            </a:r>
          </a:p>
        </p:txBody>
      </p:sp>
      <p:pic>
        <p:nvPicPr>
          <p:cNvPr id="40963" name="Picture 2"/>
          <p:cNvPicPr>
            <a:picLocks noChangeAspect="1" noChangeArrowheads="1"/>
          </p:cNvPicPr>
          <p:nvPr/>
        </p:nvPicPr>
        <p:blipFill>
          <a:blip r:embed="rId2"/>
          <a:srcRect/>
          <a:stretch>
            <a:fillRect/>
          </a:stretch>
        </p:blipFill>
        <p:spPr bwMode="auto">
          <a:xfrm>
            <a:off x="76200" y="811213"/>
            <a:ext cx="4329113" cy="6038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Title 1"/>
          <p:cNvSpPr>
            <a:spLocks noGrp="1"/>
          </p:cNvSpPr>
          <p:nvPr>
            <p:ph type="title"/>
          </p:nvPr>
        </p:nvSpPr>
        <p:spPr/>
        <p:txBody>
          <a:bodyPr/>
          <a:lstStyle/>
          <a:p>
            <a:endParaRPr lang="en-US" smtClean="0"/>
          </a:p>
        </p:txBody>
      </p:sp>
      <p:sp>
        <p:nvSpPr>
          <p:cNvPr id="3" name="Content Placeholder 2"/>
          <p:cNvSpPr>
            <a:spLocks noGrp="1"/>
          </p:cNvSpPr>
          <p:nvPr>
            <p:ph idx="1"/>
          </p:nvPr>
        </p:nvSpPr>
        <p:spPr>
          <a:xfrm>
            <a:off x="457200" y="1600200"/>
            <a:ext cx="3505200" cy="4525963"/>
          </a:xfrm>
        </p:spPr>
        <p:txBody>
          <a:bodyPr rtlCol="0">
            <a:normAutofit/>
          </a:bodyPr>
          <a:lstStyle/>
          <a:p>
            <a:pPr fontAlgn="auto">
              <a:spcAft>
                <a:spcPts val="0"/>
              </a:spcAft>
              <a:buFont typeface="Arial" pitchFamily="34" charset="0"/>
              <a:buChar char="•"/>
              <a:defRPr/>
            </a:pPr>
            <a:r>
              <a:rPr lang="en-US" dirty="0" smtClean="0"/>
              <a:t>Does it show two </a:t>
            </a:r>
            <a:r>
              <a:rPr lang="en-US" u="sng" dirty="0" smtClean="0"/>
              <a:t>different</a:t>
            </a:r>
            <a:r>
              <a:rPr lang="en-US" dirty="0" smtClean="0"/>
              <a:t> emotions?</a:t>
            </a:r>
          </a:p>
          <a:p>
            <a:pPr marL="0" indent="0" fontAlgn="auto">
              <a:spcAft>
                <a:spcPts val="0"/>
              </a:spcAft>
              <a:buFont typeface="Arial" pitchFamily="34" charset="0"/>
              <a:buNone/>
              <a:defRPr/>
            </a:pPr>
            <a:endParaRPr lang="en-US" dirty="0"/>
          </a:p>
        </p:txBody>
      </p:sp>
      <p:pic>
        <p:nvPicPr>
          <p:cNvPr id="71683" name="Picture 2" descr="C:\Users\Raymond Veon\Pictures\Mario Modelling GSU 5th Grade Art Assessment Emory pics\xDSC_0491.jpg"/>
          <p:cNvPicPr>
            <a:picLocks noChangeAspect="1" noChangeArrowheads="1"/>
          </p:cNvPicPr>
          <p:nvPr/>
        </p:nvPicPr>
        <p:blipFill>
          <a:blip r:embed="rId2"/>
          <a:srcRect t="7339" b="10664"/>
          <a:stretch>
            <a:fillRect/>
          </a:stretch>
        </p:blipFill>
        <p:spPr bwMode="auto">
          <a:xfrm>
            <a:off x="4114800" y="609600"/>
            <a:ext cx="455930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2" descr="C:\Users\Raymond Veon\Pictures\Mario Modelling GSU 5th Grade Art Assessment Emory pics\xDSC_0488.jpg"/>
          <p:cNvPicPr>
            <a:picLocks noChangeAspect="1" noChangeArrowheads="1"/>
          </p:cNvPicPr>
          <p:nvPr/>
        </p:nvPicPr>
        <p:blipFill>
          <a:blip r:embed="rId2"/>
          <a:srcRect t="9109" b="4129"/>
          <a:stretch>
            <a:fillRect/>
          </a:stretch>
        </p:blipFill>
        <p:spPr bwMode="auto">
          <a:xfrm>
            <a:off x="4624388" y="228600"/>
            <a:ext cx="2236787" cy="2927350"/>
          </a:xfrm>
          <a:prstGeom prst="rect">
            <a:avLst/>
          </a:prstGeom>
          <a:noFill/>
          <a:ln w="9525">
            <a:noFill/>
            <a:miter lim="800000"/>
            <a:headEnd/>
            <a:tailEnd/>
          </a:ln>
        </p:spPr>
      </p:pic>
      <p:pic>
        <p:nvPicPr>
          <p:cNvPr id="72706" name="Picture 3" descr="C:\Users\Raymond Veon\Pictures\Mario Modelling GSU 5th Grade Art Assessment Emory pics\xDSC_0485.jpg"/>
          <p:cNvPicPr>
            <a:picLocks noChangeAspect="1" noChangeArrowheads="1"/>
          </p:cNvPicPr>
          <p:nvPr/>
        </p:nvPicPr>
        <p:blipFill>
          <a:blip r:embed="rId3"/>
          <a:srcRect t="12587" b="10123"/>
          <a:stretch>
            <a:fillRect/>
          </a:stretch>
        </p:blipFill>
        <p:spPr bwMode="auto">
          <a:xfrm>
            <a:off x="736600" y="3352800"/>
            <a:ext cx="2717800" cy="3168650"/>
          </a:xfrm>
          <a:prstGeom prst="rect">
            <a:avLst/>
          </a:prstGeom>
          <a:noFill/>
          <a:ln w="9525">
            <a:noFill/>
            <a:miter lim="800000"/>
            <a:headEnd/>
            <a:tailEnd/>
          </a:ln>
        </p:spPr>
      </p:pic>
      <p:pic>
        <p:nvPicPr>
          <p:cNvPr id="72707" name="Picture 4" descr="C:\Users\Raymond Veon\Pictures\Mario Modelling GSU 5th Grade Art Assessment Emory pics\xDSC_0486.jpg"/>
          <p:cNvPicPr>
            <a:picLocks noChangeAspect="1" noChangeArrowheads="1"/>
          </p:cNvPicPr>
          <p:nvPr/>
        </p:nvPicPr>
        <p:blipFill>
          <a:blip r:embed="rId4"/>
          <a:srcRect l="8794" r="10678"/>
          <a:stretch>
            <a:fillRect/>
          </a:stretch>
        </p:blipFill>
        <p:spPr bwMode="auto">
          <a:xfrm>
            <a:off x="711200" y="228600"/>
            <a:ext cx="3556000" cy="2927350"/>
          </a:xfrm>
          <a:prstGeom prst="rect">
            <a:avLst/>
          </a:prstGeom>
          <a:noFill/>
          <a:ln w="9525">
            <a:noFill/>
            <a:miter lim="800000"/>
            <a:headEnd/>
            <a:tailEnd/>
          </a:ln>
        </p:spPr>
      </p:pic>
      <p:sp>
        <p:nvSpPr>
          <p:cNvPr id="72708" name="TextBox 1"/>
          <p:cNvSpPr txBox="1">
            <a:spLocks noChangeArrowheads="1"/>
          </p:cNvSpPr>
          <p:nvPr/>
        </p:nvSpPr>
        <p:spPr bwMode="auto">
          <a:xfrm>
            <a:off x="4038600" y="3810000"/>
            <a:ext cx="4546600" cy="1200150"/>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Which demonstrates BOTH an understanding</a:t>
            </a:r>
          </a:p>
          <a:p>
            <a:r>
              <a:rPr lang="en-US">
                <a:solidFill>
                  <a:srgbClr val="000000"/>
                </a:solidFill>
                <a:latin typeface="Calibri" pitchFamily="34" charset="0"/>
              </a:rPr>
              <a:t>Of the task AND synthesis of several variables?</a:t>
            </a:r>
          </a:p>
          <a:p>
            <a:r>
              <a:rPr lang="en-US">
                <a:solidFill>
                  <a:srgbClr val="000000"/>
                </a:solidFill>
                <a:latin typeface="Calibri" pitchFamily="34" charset="0"/>
              </a:rPr>
              <a:t>Do any demonstrate use of all variables in</a:t>
            </a:r>
          </a:p>
          <a:p>
            <a:r>
              <a:rPr lang="en-US">
                <a:solidFill>
                  <a:srgbClr val="000000"/>
                </a:solidFill>
                <a:latin typeface="Calibri" pitchFamily="34" charset="0"/>
              </a:rPr>
              <a:t>Achieving the task?</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Title 1"/>
          <p:cNvSpPr>
            <a:spLocks noGrp="1"/>
          </p:cNvSpPr>
          <p:nvPr>
            <p:ph type="title"/>
          </p:nvPr>
        </p:nvSpPr>
        <p:spPr/>
        <p:txBody>
          <a:bodyPr/>
          <a:lstStyle/>
          <a:p>
            <a:r>
              <a:rPr lang="en-US" smtClean="0"/>
              <a:t>Evaluation samples from pilot</a:t>
            </a:r>
          </a:p>
        </p:txBody>
      </p:sp>
      <p:sp>
        <p:nvSpPr>
          <p:cNvPr id="73730" name="Content Placeholder 2"/>
          <p:cNvSpPr>
            <a:spLocks noGrp="1"/>
          </p:cNvSpPr>
          <p:nvPr>
            <p:ph idx="1"/>
          </p:nvPr>
        </p:nvSpPr>
        <p:spPr/>
        <p:txBody>
          <a:bodyPr/>
          <a:lstStyle/>
          <a:p>
            <a:r>
              <a:rPr lang="en-US" smtClean="0"/>
              <a:t>Does it have tints and shades? </a:t>
            </a:r>
          </a:p>
        </p:txBody>
      </p:sp>
      <p:pic>
        <p:nvPicPr>
          <p:cNvPr id="73731" name="Picture 2" descr="C:\Users\Raymond Veon\Pictures\Mario Modelling GSU 5th Grade Art Assessment Emory pics\xDSC_0459.jpg"/>
          <p:cNvPicPr>
            <a:picLocks noChangeAspect="1" noChangeArrowheads="1"/>
          </p:cNvPicPr>
          <p:nvPr/>
        </p:nvPicPr>
        <p:blipFill>
          <a:blip r:embed="rId2"/>
          <a:srcRect t="11424" b="9496"/>
          <a:stretch>
            <a:fillRect/>
          </a:stretch>
        </p:blipFill>
        <p:spPr bwMode="auto">
          <a:xfrm>
            <a:off x="762000" y="2235200"/>
            <a:ext cx="3460750" cy="4127500"/>
          </a:xfrm>
          <a:prstGeom prst="rect">
            <a:avLst/>
          </a:prstGeom>
          <a:noFill/>
          <a:ln w="9525">
            <a:noFill/>
            <a:miter lim="800000"/>
            <a:headEnd/>
            <a:tailEnd/>
          </a:ln>
        </p:spPr>
      </p:pic>
      <p:pic>
        <p:nvPicPr>
          <p:cNvPr id="73732" name="Picture 3" descr="C:\Users\Raymond Veon\Pictures\Mario Modelling GSU 5th Grade Art Assessment Emory pics\xDSC_0464.jpg"/>
          <p:cNvPicPr>
            <a:picLocks noChangeAspect="1" noChangeArrowheads="1"/>
          </p:cNvPicPr>
          <p:nvPr/>
        </p:nvPicPr>
        <p:blipFill>
          <a:blip r:embed="rId3"/>
          <a:srcRect t="10091" b="5116"/>
          <a:stretch>
            <a:fillRect/>
          </a:stretch>
        </p:blipFill>
        <p:spPr bwMode="auto">
          <a:xfrm>
            <a:off x="4724400" y="2241550"/>
            <a:ext cx="3132138" cy="4006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4" descr="C:\Users\Raymond Veon\Pictures\Mario Modelling GSU 5th Grade Art Assessment Emory pics\xDSC_0465.jpg"/>
          <p:cNvPicPr>
            <a:picLocks noChangeAspect="1" noChangeArrowheads="1"/>
          </p:cNvPicPr>
          <p:nvPr/>
        </p:nvPicPr>
        <p:blipFill>
          <a:blip r:embed="rId2"/>
          <a:srcRect/>
          <a:stretch>
            <a:fillRect/>
          </a:stretch>
        </p:blipFill>
        <p:spPr bwMode="auto">
          <a:xfrm>
            <a:off x="914400" y="609600"/>
            <a:ext cx="3460750" cy="5219700"/>
          </a:xfrm>
          <a:prstGeom prst="rect">
            <a:avLst/>
          </a:prstGeom>
          <a:noFill/>
          <a:ln w="9525">
            <a:noFill/>
            <a:miter lim="800000"/>
            <a:headEnd/>
            <a:tailEnd/>
          </a:ln>
        </p:spPr>
      </p:pic>
      <p:pic>
        <p:nvPicPr>
          <p:cNvPr id="74754" name="Picture 5" descr="C:\Users\Raymond Veon\Pictures\Mario Modelling GSU 5th Grade Art Assessment Emory pics\xDSC_0469.jpg"/>
          <p:cNvPicPr>
            <a:picLocks noChangeAspect="1" noChangeArrowheads="1"/>
          </p:cNvPicPr>
          <p:nvPr/>
        </p:nvPicPr>
        <p:blipFill>
          <a:blip r:embed="rId3"/>
          <a:srcRect/>
          <a:stretch>
            <a:fillRect/>
          </a:stretch>
        </p:blipFill>
        <p:spPr bwMode="auto">
          <a:xfrm>
            <a:off x="4922838" y="600075"/>
            <a:ext cx="3460750" cy="5219700"/>
          </a:xfrm>
          <a:prstGeom prst="rect">
            <a:avLst/>
          </a:prstGeom>
          <a:noFill/>
          <a:ln w="9525">
            <a:noFill/>
            <a:miter lim="800000"/>
            <a:headEnd/>
            <a:tailEnd/>
          </a:ln>
        </p:spPr>
      </p:pic>
      <p:sp>
        <p:nvSpPr>
          <p:cNvPr id="74755" name="TextBox 3"/>
          <p:cNvSpPr txBox="1">
            <a:spLocks noChangeArrowheads="1"/>
          </p:cNvSpPr>
          <p:nvPr/>
        </p:nvSpPr>
        <p:spPr bwMode="auto">
          <a:xfrm>
            <a:off x="914400" y="6172200"/>
            <a:ext cx="6904038"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Tints and shades, but 2 emotions?                2 emotions and tints/shades</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7" name="Picture 2" descr="C:\Users\Raymond Veon\Documents\Fed PD Art Ed Grant\Assessing Student Learning in the Arts\Ontario Standards Images\Ontario Performance Assessment Visual Art Grade 5 Level 2 gr5val2s1.jpg"/>
          <p:cNvPicPr>
            <a:picLocks noChangeAspect="1" noChangeArrowheads="1"/>
          </p:cNvPicPr>
          <p:nvPr/>
        </p:nvPicPr>
        <p:blipFill>
          <a:blip r:embed="rId2"/>
          <a:srcRect/>
          <a:stretch>
            <a:fillRect/>
          </a:stretch>
        </p:blipFill>
        <p:spPr bwMode="auto">
          <a:xfrm>
            <a:off x="2773363" y="2392363"/>
            <a:ext cx="1762125" cy="2703512"/>
          </a:xfrm>
          <a:prstGeom prst="rect">
            <a:avLst/>
          </a:prstGeom>
          <a:noFill/>
          <a:ln w="9525">
            <a:noFill/>
            <a:miter lim="800000"/>
            <a:headEnd/>
            <a:tailEnd/>
          </a:ln>
        </p:spPr>
      </p:pic>
      <p:pic>
        <p:nvPicPr>
          <p:cNvPr id="75778" name="Picture 3" descr="C:\Users\Raymond Veon\Documents\Fed PD Art Ed Grant\Assessing Student Learning in the Arts\Ontario Standards Images\Ontario Performance Assessment Visual Art Grade 5 Level 3 gr5val3s1.jpg"/>
          <p:cNvPicPr>
            <a:picLocks noChangeAspect="1" noChangeArrowheads="1"/>
          </p:cNvPicPr>
          <p:nvPr/>
        </p:nvPicPr>
        <p:blipFill>
          <a:blip r:embed="rId3"/>
          <a:srcRect/>
          <a:stretch>
            <a:fillRect/>
          </a:stretch>
        </p:blipFill>
        <p:spPr bwMode="auto">
          <a:xfrm>
            <a:off x="4754563" y="2373313"/>
            <a:ext cx="1798637" cy="2722562"/>
          </a:xfrm>
          <a:prstGeom prst="rect">
            <a:avLst/>
          </a:prstGeom>
          <a:noFill/>
          <a:ln w="9525">
            <a:noFill/>
            <a:miter lim="800000"/>
            <a:headEnd/>
            <a:tailEnd/>
          </a:ln>
        </p:spPr>
      </p:pic>
      <p:pic>
        <p:nvPicPr>
          <p:cNvPr id="75779" name="Picture 4" descr="C:\Users\Raymond Veon\Documents\Fed PD Art Ed Grant\Assessing Student Learning in the Arts\Ontario Standards Images\Ontario Performance Assessment Visual Art Grade 5 Level 4 gr5val4s1.jpg"/>
          <p:cNvPicPr>
            <a:picLocks noChangeAspect="1" noChangeArrowheads="1"/>
          </p:cNvPicPr>
          <p:nvPr/>
        </p:nvPicPr>
        <p:blipFill>
          <a:blip r:embed="rId4"/>
          <a:srcRect/>
          <a:stretch>
            <a:fillRect/>
          </a:stretch>
        </p:blipFill>
        <p:spPr bwMode="auto">
          <a:xfrm>
            <a:off x="6811963" y="2362200"/>
            <a:ext cx="1798637" cy="2754313"/>
          </a:xfrm>
          <a:prstGeom prst="rect">
            <a:avLst/>
          </a:prstGeom>
          <a:noFill/>
          <a:ln w="9525">
            <a:noFill/>
            <a:miter lim="800000"/>
            <a:headEnd/>
            <a:tailEnd/>
          </a:ln>
        </p:spPr>
      </p:pic>
      <p:pic>
        <p:nvPicPr>
          <p:cNvPr id="75780" name="Picture 5" descr="C:\Users\Raymond Veon\Documents\Fed PD Art Ed Grant\Assessing Student Learning in the Arts\Ontario Standards Images\Ontario Performance assessment Visual Art Grade 5 level 1 gr5val1s1.jpg"/>
          <p:cNvPicPr>
            <a:picLocks noChangeAspect="1" noChangeArrowheads="1"/>
          </p:cNvPicPr>
          <p:nvPr/>
        </p:nvPicPr>
        <p:blipFill>
          <a:blip r:embed="rId5"/>
          <a:srcRect/>
          <a:stretch>
            <a:fillRect/>
          </a:stretch>
        </p:blipFill>
        <p:spPr bwMode="auto">
          <a:xfrm>
            <a:off x="792163" y="2400300"/>
            <a:ext cx="1762125" cy="2735263"/>
          </a:xfrm>
          <a:prstGeom prst="rect">
            <a:avLst/>
          </a:prstGeom>
          <a:noFill/>
          <a:ln w="9525">
            <a:noFill/>
            <a:miter lim="800000"/>
            <a:headEnd/>
            <a:tailEnd/>
          </a:ln>
        </p:spPr>
      </p:pic>
      <p:sp>
        <p:nvSpPr>
          <p:cNvPr id="75781" name="TextBox 1"/>
          <p:cNvSpPr txBox="1">
            <a:spLocks noChangeArrowheads="1"/>
          </p:cNvSpPr>
          <p:nvPr/>
        </p:nvSpPr>
        <p:spPr bwMode="auto">
          <a:xfrm>
            <a:off x="792163" y="5486400"/>
            <a:ext cx="7138987" cy="369888"/>
          </a:xfrm>
          <a:prstGeom prst="rect">
            <a:avLst/>
          </a:prstGeom>
          <a:noFill/>
          <a:ln w="9525">
            <a:noFill/>
            <a:miter lim="800000"/>
            <a:headEnd/>
            <a:tailEnd/>
          </a:ln>
        </p:spPr>
        <p:txBody>
          <a:bodyPr wrap="none">
            <a:spAutoFit/>
          </a:bodyPr>
          <a:lstStyle/>
          <a:p>
            <a:r>
              <a:rPr lang="en-US">
                <a:solidFill>
                  <a:srgbClr val="000000"/>
                </a:solidFill>
                <a:latin typeface="Calibri" pitchFamily="34" charset="0"/>
              </a:rPr>
              <a:t>Level One                    Level Two                   Level Three                   Level Four</a:t>
            </a:r>
          </a:p>
        </p:txBody>
      </p:sp>
      <p:sp>
        <p:nvSpPr>
          <p:cNvPr id="75782" name="Title 2"/>
          <p:cNvSpPr>
            <a:spLocks noGrp="1"/>
          </p:cNvSpPr>
          <p:nvPr>
            <p:ph type="title"/>
          </p:nvPr>
        </p:nvSpPr>
        <p:spPr/>
        <p:txBody>
          <a:bodyPr/>
          <a:lstStyle/>
          <a:p>
            <a:r>
              <a:rPr lang="en-US" smtClean="0"/>
              <a:t>Exemplars from Ontario</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7" name="Picture 2"/>
          <p:cNvPicPr>
            <a:picLocks noChangeAspect="1" noChangeArrowheads="1"/>
          </p:cNvPicPr>
          <p:nvPr/>
        </p:nvPicPr>
        <p:blipFill>
          <a:blip r:embed="rId2"/>
          <a:srcRect/>
          <a:stretch>
            <a:fillRect/>
          </a:stretch>
        </p:blipFill>
        <p:spPr bwMode="auto">
          <a:xfrm>
            <a:off x="314325" y="273050"/>
            <a:ext cx="4052888" cy="6051550"/>
          </a:xfrm>
          <a:prstGeom prst="rect">
            <a:avLst/>
          </a:prstGeom>
          <a:noFill/>
          <a:ln w="9525">
            <a:noFill/>
            <a:miter lim="800000"/>
            <a:headEnd/>
            <a:tailEnd/>
          </a:ln>
        </p:spPr>
      </p:pic>
      <p:pic>
        <p:nvPicPr>
          <p:cNvPr id="41988" name="Picture 3"/>
          <p:cNvPicPr>
            <a:picLocks noChangeAspect="1" noChangeArrowheads="1"/>
          </p:cNvPicPr>
          <p:nvPr/>
        </p:nvPicPr>
        <p:blipFill>
          <a:blip r:embed="rId3"/>
          <a:srcRect/>
          <a:stretch>
            <a:fillRect/>
          </a:stretch>
        </p:blipFill>
        <p:spPr bwMode="auto">
          <a:xfrm>
            <a:off x="4648200" y="266700"/>
            <a:ext cx="4191000" cy="61325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p:cNvPicPr>
            <a:picLocks noChangeAspect="1" noChangeArrowheads="1"/>
          </p:cNvPicPr>
          <p:nvPr/>
        </p:nvPicPr>
        <p:blipFill>
          <a:blip r:embed="rId2"/>
          <a:srcRect/>
          <a:stretch>
            <a:fillRect/>
          </a:stretch>
        </p:blipFill>
        <p:spPr bwMode="auto">
          <a:xfrm>
            <a:off x="4343400" y="271463"/>
            <a:ext cx="4584700" cy="6384925"/>
          </a:xfrm>
          <a:prstGeom prst="rect">
            <a:avLst/>
          </a:prstGeom>
          <a:noFill/>
          <a:ln w="9525">
            <a:noFill/>
            <a:miter lim="800000"/>
            <a:headEnd/>
            <a:tailEnd/>
          </a:ln>
        </p:spPr>
      </p:pic>
      <p:pic>
        <p:nvPicPr>
          <p:cNvPr id="43011" name="Picture 5"/>
          <p:cNvPicPr>
            <a:picLocks noGrp="1" noChangeAspect="1" noChangeArrowheads="1"/>
          </p:cNvPicPr>
          <p:nvPr>
            <p:ph idx="1"/>
          </p:nvPr>
        </p:nvPicPr>
        <p:blipFill>
          <a:blip r:embed="rId3"/>
          <a:srcRect/>
          <a:stretch>
            <a:fillRect/>
          </a:stretch>
        </p:blipFill>
        <p:spPr>
          <a:xfrm>
            <a:off x="152400" y="239713"/>
            <a:ext cx="4040188" cy="6091237"/>
          </a:xfr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p:cNvPicPr>
            <a:picLocks noChangeAspect="1" noChangeArrowheads="1"/>
          </p:cNvPicPr>
          <p:nvPr/>
        </p:nvPicPr>
        <p:blipFill>
          <a:blip r:embed="rId2"/>
          <a:srcRect/>
          <a:stretch>
            <a:fillRect/>
          </a:stretch>
        </p:blipFill>
        <p:spPr bwMode="auto">
          <a:xfrm>
            <a:off x="381000" y="304800"/>
            <a:ext cx="4100513" cy="5715000"/>
          </a:xfrm>
          <a:prstGeom prst="rect">
            <a:avLst/>
          </a:prstGeom>
          <a:noFill/>
          <a:ln w="9525">
            <a:noFill/>
            <a:miter lim="800000"/>
            <a:headEnd/>
            <a:tailEnd/>
          </a:ln>
        </p:spPr>
      </p:pic>
      <p:pic>
        <p:nvPicPr>
          <p:cNvPr id="44035" name="Picture 4"/>
          <p:cNvPicPr>
            <a:picLocks noGrp="1" noChangeAspect="1" noChangeArrowheads="1"/>
          </p:cNvPicPr>
          <p:nvPr>
            <p:ph idx="1"/>
          </p:nvPr>
        </p:nvPicPr>
        <p:blipFill>
          <a:blip r:embed="rId3"/>
          <a:srcRect/>
          <a:stretch>
            <a:fillRect/>
          </a:stretch>
        </p:blipFill>
        <p:spPr>
          <a:xfrm>
            <a:off x="4800600" y="304800"/>
            <a:ext cx="4156075" cy="5334000"/>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p:cNvSpPr>
            <a:spLocks noGrp="1"/>
          </p:cNvSpPr>
          <p:nvPr>
            <p:ph type="title"/>
          </p:nvPr>
        </p:nvSpPr>
        <p:spPr/>
        <p:txBody>
          <a:bodyPr/>
          <a:lstStyle/>
          <a:p>
            <a:pPr eaLnBrk="1" hangingPunct="1"/>
            <a:endParaRPr lang="en-US" smtClean="0"/>
          </a:p>
        </p:txBody>
      </p:sp>
      <p:sp>
        <p:nvSpPr>
          <p:cNvPr id="45058" name="Content Placeholder 2"/>
          <p:cNvSpPr>
            <a:spLocks noGrp="1"/>
          </p:cNvSpPr>
          <p:nvPr>
            <p:ph idx="1"/>
          </p:nvPr>
        </p:nvSpPr>
        <p:spPr/>
        <p:txBody>
          <a:bodyPr/>
          <a:lstStyle/>
          <a:p>
            <a:pPr eaLnBrk="1" hangingPunct="1"/>
            <a:endParaRPr lang="en-US" smtClean="0"/>
          </a:p>
        </p:txBody>
      </p:sp>
      <p:pic>
        <p:nvPicPr>
          <p:cNvPr id="45059" name="Picture 2"/>
          <p:cNvPicPr>
            <a:picLocks noChangeAspect="1" noChangeArrowheads="1"/>
          </p:cNvPicPr>
          <p:nvPr/>
        </p:nvPicPr>
        <p:blipFill>
          <a:blip r:embed="rId2"/>
          <a:srcRect/>
          <a:stretch>
            <a:fillRect/>
          </a:stretch>
        </p:blipFill>
        <p:spPr bwMode="auto">
          <a:xfrm>
            <a:off x="1728788" y="280988"/>
            <a:ext cx="5686425" cy="62960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3" name="Picture 7" descr="http://www.clg-daumier-martigues.ac-aix-marseille.fr/spip/IMG/jpg/Henri_Matisse_La_raie_verte-_Portrait_de_madame_Matisse_1906.jpg"/>
          <p:cNvPicPr>
            <a:picLocks noChangeAspect="1" noChangeArrowheads="1"/>
          </p:cNvPicPr>
          <p:nvPr/>
        </p:nvPicPr>
        <p:blipFill>
          <a:blip r:embed="rId2"/>
          <a:srcRect/>
          <a:stretch>
            <a:fillRect/>
          </a:stretch>
        </p:blipFill>
        <p:spPr bwMode="auto">
          <a:xfrm>
            <a:off x="457200" y="304800"/>
            <a:ext cx="4662488" cy="5791200"/>
          </a:xfrm>
          <a:prstGeom prst="rect">
            <a:avLst/>
          </a:prstGeom>
          <a:noFill/>
          <a:ln w="9525">
            <a:noFill/>
            <a:miter lim="800000"/>
            <a:headEnd/>
            <a:tailEnd/>
          </a:ln>
        </p:spPr>
      </p:pic>
      <p:sp>
        <p:nvSpPr>
          <p:cNvPr id="46085" name="Text Box 5"/>
          <p:cNvSpPr txBox="1">
            <a:spLocks noChangeArrowheads="1"/>
          </p:cNvSpPr>
          <p:nvPr/>
        </p:nvSpPr>
        <p:spPr bwMode="auto">
          <a:xfrm>
            <a:off x="5470525" y="1941513"/>
            <a:ext cx="2901950" cy="641350"/>
          </a:xfrm>
          <a:prstGeom prst="rect">
            <a:avLst/>
          </a:prstGeom>
          <a:noFill/>
          <a:ln w="9525">
            <a:noFill/>
            <a:miter lim="800000"/>
            <a:headEnd/>
            <a:tailEnd/>
          </a:ln>
          <a:effectLst/>
        </p:spPr>
        <p:txBody>
          <a:bodyPr wrap="none">
            <a:spAutoFit/>
          </a:bodyPr>
          <a:lstStyle/>
          <a:p>
            <a:r>
              <a:rPr lang="en-US"/>
              <a:t>Identify any complimentary</a:t>
            </a:r>
          </a:p>
          <a:p>
            <a:r>
              <a:rPr lang="en-US"/>
              <a:t>Colors that you see.</a:t>
            </a:r>
          </a:p>
        </p:txBody>
      </p:sp>
    </p:spTree>
  </p:cSld>
  <p:clrMapOvr>
    <a:masterClrMapping/>
  </p:clrMapOvr>
  <p:timing>
    <p:tnLst>
      <p:par>
        <p:cTn id="1" dur="indefinite" restart="never" nodeType="tmRoot"/>
      </p:par>
    </p:tn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10334</TotalTime>
  <Words>697</Words>
  <Application>Microsoft Office PowerPoint</Application>
  <PresentationFormat>On-screen Show (4:3)</PresentationFormat>
  <Paragraphs>83</Paragraphs>
  <Slides>44</Slides>
  <Notes>0</Notes>
  <HiddenSlides>0</HiddenSlides>
  <MMClips>0</MMClips>
  <ScaleCrop>false</ScaleCrop>
  <HeadingPairs>
    <vt:vector size="4" baseType="variant">
      <vt:variant>
        <vt:lpstr>Theme</vt:lpstr>
      </vt:variant>
      <vt:variant>
        <vt:i4>4</vt:i4>
      </vt:variant>
      <vt:variant>
        <vt:lpstr>Slide Titles</vt:lpstr>
      </vt:variant>
      <vt:variant>
        <vt:i4>44</vt:i4>
      </vt:variant>
    </vt:vector>
  </HeadingPairs>
  <TitlesOfParts>
    <vt:vector size="48" baseType="lpstr">
      <vt:lpstr>Office Theme</vt:lpstr>
      <vt:lpstr>Essential</vt:lpstr>
      <vt:lpstr>1_Office Theme</vt:lpstr>
      <vt:lpstr>2_Office Theme</vt:lpstr>
      <vt:lpstr>Expressive Portraits  5th Grade</vt:lpstr>
      <vt:lpstr>PowerPoint Presentation</vt:lpstr>
      <vt:lpstr>PowerPoint Presentation</vt:lpstr>
      <vt:lpstr>Pablo Picasso's Blue Period</vt:lpstr>
      <vt:lpstr>PowerPoint Presentation</vt:lpstr>
      <vt:lpstr>PowerPoint Presentation</vt:lpstr>
      <vt:lpstr>PowerPoint Presentation</vt:lpstr>
      <vt:lpstr>PowerPoint Presentation</vt:lpstr>
      <vt:lpstr>PowerPoint Presentation</vt:lpstr>
      <vt:lpstr>PowerPoint Presentation</vt:lpstr>
      <vt:lpstr>Distortion</vt:lpstr>
      <vt:lpstr>Distortion—Bending Out of Shape</vt:lpstr>
      <vt:lpstr>Distortion—Bending Out of Shape</vt:lpstr>
      <vt:lpstr>Distortion – 1 Image, Many Ideas</vt:lpstr>
      <vt:lpstr>One or Two Emotions?</vt:lpstr>
      <vt:lpstr>PowerPoint Presentation</vt:lpstr>
      <vt:lpstr>PowerPoint Presentation</vt:lpstr>
      <vt:lpstr>PowerPoint Presentation</vt:lpstr>
      <vt:lpstr>PowerPoint Presentation</vt:lpstr>
      <vt:lpstr>Exemplars from Ontario</vt:lpstr>
      <vt:lpstr>PowerPoint Presentation</vt:lpstr>
      <vt:lpstr>Complimentary Colors</vt:lpstr>
      <vt:lpstr>Tints and Shades</vt:lpstr>
      <vt:lpstr>Exaggeration</vt:lpstr>
      <vt:lpstr>Exaggeration</vt:lpstr>
      <vt:lpstr>Exaggeration</vt:lpstr>
      <vt:lpstr>PowerPoint Presentation</vt:lpstr>
      <vt:lpstr>Exaggeration? </vt:lpstr>
      <vt:lpstr>Appropriation</vt:lpstr>
      <vt:lpstr>PowerPoint Presentation</vt:lpstr>
      <vt:lpstr>Open Discussion</vt:lpstr>
      <vt:lpstr>PowerPoint Presentation</vt:lpstr>
      <vt:lpstr>PowerPoint Presentation</vt:lpstr>
      <vt:lpstr>PowerPoint Presentation</vt:lpstr>
      <vt:lpstr>PowerPoint Presentation</vt:lpstr>
      <vt:lpstr>LEVEL 2: DO YOU UNDERSTAND THE BASICS?</vt:lpstr>
      <vt:lpstr>Evaluation samples from pilot</vt:lpstr>
      <vt:lpstr>PowerPoint Presentation</vt:lpstr>
      <vt:lpstr>Evaluation samples from pilot</vt:lpstr>
      <vt:lpstr>PowerPoint Presentation</vt:lpstr>
      <vt:lpstr>PowerPoint Presentation</vt:lpstr>
      <vt:lpstr>Evaluation samples from pilot</vt:lpstr>
      <vt:lpstr>PowerPoint Presentation</vt:lpstr>
      <vt:lpstr>Exemplars from Ontario</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Phil-Pyther-Panther</dc:creator>
  <cp:lastModifiedBy>Raymond E Veon 7</cp:lastModifiedBy>
  <cp:revision>27</cp:revision>
  <dcterms:created xsi:type="dcterms:W3CDTF">2011-05-09T05:52:39Z</dcterms:created>
  <dcterms:modified xsi:type="dcterms:W3CDTF">2013-10-01T02:03:58Z</dcterms:modified>
</cp:coreProperties>
</file>