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7" r:id="rId3"/>
    <p:sldId id="292" r:id="rId4"/>
    <p:sldId id="257" r:id="rId5"/>
    <p:sldId id="258" r:id="rId6"/>
    <p:sldId id="301" r:id="rId7"/>
    <p:sldId id="259" r:id="rId8"/>
    <p:sldId id="302" r:id="rId9"/>
    <p:sldId id="260" r:id="rId10"/>
    <p:sldId id="261" r:id="rId11"/>
    <p:sldId id="303" r:id="rId12"/>
    <p:sldId id="262" r:id="rId13"/>
    <p:sldId id="263" r:id="rId14"/>
    <p:sldId id="264" r:id="rId15"/>
    <p:sldId id="265" r:id="rId16"/>
    <p:sldId id="266" r:id="rId17"/>
    <p:sldId id="267" r:id="rId18"/>
    <p:sldId id="268" r:id="rId19"/>
    <p:sldId id="269" r:id="rId20"/>
    <p:sldId id="274" r:id="rId21"/>
    <p:sldId id="270" r:id="rId22"/>
    <p:sldId id="304" r:id="rId23"/>
    <p:sldId id="305" r:id="rId24"/>
    <p:sldId id="306" r:id="rId25"/>
    <p:sldId id="273" r:id="rId26"/>
    <p:sldId id="271" r:id="rId27"/>
    <p:sldId id="272" r:id="rId28"/>
    <p:sldId id="275" r:id="rId29"/>
    <p:sldId id="276" r:id="rId30"/>
    <p:sldId id="307" r:id="rId31"/>
    <p:sldId id="290" r:id="rId32"/>
    <p:sldId id="280" r:id="rId33"/>
    <p:sldId id="279" r:id="rId34"/>
    <p:sldId id="281" r:id="rId35"/>
    <p:sldId id="282" r:id="rId36"/>
    <p:sldId id="283" r:id="rId37"/>
    <p:sldId id="286" r:id="rId38"/>
    <p:sldId id="285" r:id="rId39"/>
    <p:sldId id="287" r:id="rId40"/>
    <p:sldId id="289" r:id="rId41"/>
    <p:sldId id="291" r:id="rId42"/>
    <p:sldId id="293" r:id="rId43"/>
    <p:sldId id="294" r:id="rId44"/>
    <p:sldId id="288" r:id="rId45"/>
    <p:sldId id="30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0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76F299-73FC-406E-BFCB-3C04BE6F4611}" type="datetimeFigureOut">
              <a:rPr lang="en-US" smtClean="0"/>
              <a:t>1/3/2011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43D21A6-A7B7-45BF-83A9-B4857985FAB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76F299-73FC-406E-BFCB-3C04BE6F4611}" type="datetimeFigureOut">
              <a:rPr lang="en-US" smtClean="0"/>
              <a:t>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3D21A6-A7B7-45BF-83A9-B4857985FAB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476F299-73FC-406E-BFCB-3C04BE6F4611}" type="datetimeFigureOut">
              <a:rPr lang="en-US" smtClean="0"/>
              <a:t>1/3/2011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43D21A6-A7B7-45BF-83A9-B4857985FAB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76F299-73FC-406E-BFCB-3C04BE6F4611}" type="datetimeFigureOut">
              <a:rPr lang="en-US" smtClean="0"/>
              <a:t>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3D21A6-A7B7-45BF-83A9-B4857985FAB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476F299-73FC-406E-BFCB-3C04BE6F4611}" type="datetimeFigureOut">
              <a:rPr lang="en-US" smtClean="0"/>
              <a:t>1/3/2011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943D21A6-A7B7-45BF-83A9-B4857985FAB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76F299-73FC-406E-BFCB-3C04BE6F4611}" type="datetimeFigureOut">
              <a:rPr lang="en-US" smtClean="0"/>
              <a:t>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3D21A6-A7B7-45BF-83A9-B4857985FAB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76F299-73FC-406E-BFCB-3C04BE6F4611}" type="datetimeFigureOut">
              <a:rPr lang="en-US" smtClean="0"/>
              <a:t>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43D21A6-A7B7-45BF-83A9-B4857985FAB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76F299-73FC-406E-BFCB-3C04BE6F4611}" type="datetimeFigureOut">
              <a:rPr lang="en-US" smtClean="0"/>
              <a:t>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43D21A6-A7B7-45BF-83A9-B4857985FAB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476F299-73FC-406E-BFCB-3C04BE6F4611}" type="datetimeFigureOut">
              <a:rPr lang="en-US" smtClean="0"/>
              <a:t>1/3/2011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943D21A6-A7B7-45BF-83A9-B4857985FAB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76F299-73FC-406E-BFCB-3C04BE6F4611}" type="datetimeFigureOut">
              <a:rPr lang="en-US" smtClean="0"/>
              <a:t>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3D21A6-A7B7-45BF-83A9-B4857985FAB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476F299-73FC-406E-BFCB-3C04BE6F4611}" type="datetimeFigureOut">
              <a:rPr lang="en-US" smtClean="0"/>
              <a:t>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3D21A6-A7B7-45BF-83A9-B4857985FABD}"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476F299-73FC-406E-BFCB-3C04BE6F4611}" type="datetimeFigureOut">
              <a:rPr lang="en-US" smtClean="0"/>
              <a:t>1/3/2011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43D21A6-A7B7-45BF-83A9-B4857985FAB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igniteart.weebly.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APS Performance Assessments</a:t>
            </a:r>
            <a:br>
              <a:rPr lang="en-US" dirty="0" smtClean="0"/>
            </a:br>
            <a:r>
              <a:rPr lang="en-US" dirty="0" smtClean="0"/>
              <a:t>In music</a:t>
            </a:r>
            <a:endParaRPr lang="en-US" dirty="0"/>
          </a:p>
        </p:txBody>
      </p:sp>
      <p:sp>
        <p:nvSpPr>
          <p:cNvPr id="3" name="Subtitle 2"/>
          <p:cNvSpPr>
            <a:spLocks noGrp="1"/>
          </p:cNvSpPr>
          <p:nvPr>
            <p:ph type="subTitle" idx="1"/>
          </p:nvPr>
        </p:nvSpPr>
        <p:spPr>
          <a:xfrm>
            <a:off x="3354442" y="3539864"/>
            <a:ext cx="5114778" cy="2556136"/>
          </a:xfrm>
        </p:spPr>
        <p:txBody>
          <a:bodyPr>
            <a:normAutofit/>
          </a:bodyPr>
          <a:lstStyle/>
          <a:p>
            <a:r>
              <a:rPr lang="en-US" sz="1800" i="1" dirty="0" smtClean="0"/>
              <a:t>We know more than we can tell.</a:t>
            </a:r>
          </a:p>
          <a:p>
            <a:r>
              <a:rPr lang="en-US" sz="1800" i="1" dirty="0" smtClean="0"/>
              <a:t>-Michael Polanyi</a:t>
            </a:r>
          </a:p>
          <a:p>
            <a:endParaRPr lang="en-US" sz="1600" dirty="0" smtClean="0"/>
          </a:p>
          <a:p>
            <a:endParaRPr lang="en-US" sz="1600" dirty="0"/>
          </a:p>
          <a:p>
            <a:r>
              <a:rPr lang="en-US" sz="1600" dirty="0" smtClean="0"/>
              <a:t>Raymond </a:t>
            </a:r>
            <a:r>
              <a:rPr lang="en-US" sz="1600" dirty="0" err="1" smtClean="0"/>
              <a:t>Veon</a:t>
            </a:r>
            <a:endParaRPr lang="en-US" sz="1600" dirty="0" smtClean="0"/>
          </a:p>
          <a:p>
            <a:r>
              <a:rPr lang="en-US" sz="1200" dirty="0" smtClean="0"/>
              <a:t>Resource</a:t>
            </a:r>
            <a:r>
              <a:rPr lang="en-US" sz="1200" dirty="0" smtClean="0"/>
              <a:t>: Minds on Music</a:t>
            </a:r>
          </a:p>
          <a:p>
            <a:r>
              <a:rPr lang="en-US" sz="1200" dirty="0" smtClean="0"/>
              <a:t>Matrix of Instructional Objectives for Creativity</a:t>
            </a:r>
            <a:endParaRPr lang="en-US" sz="1200" dirty="0"/>
          </a:p>
        </p:txBody>
      </p:sp>
    </p:spTree>
    <p:extLst>
      <p:ext uri="{BB962C8B-B14F-4D97-AF65-F5344CB8AC3E}">
        <p14:creationId xmlns:p14="http://schemas.microsoft.com/office/powerpoint/2010/main" val="1855520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Meaning Comes </a:t>
            </a:r>
            <a:r>
              <a:rPr lang="en-US" dirty="0" smtClean="0"/>
              <a:t>First</a:t>
            </a:r>
            <a:endParaRPr lang="en-US" dirty="0"/>
          </a:p>
        </p:txBody>
      </p:sp>
      <p:sp>
        <p:nvSpPr>
          <p:cNvPr id="3" name="Content Placeholder 2"/>
          <p:cNvSpPr>
            <a:spLocks noGrp="1"/>
          </p:cNvSpPr>
          <p:nvPr>
            <p:ph idx="1"/>
          </p:nvPr>
        </p:nvSpPr>
        <p:spPr/>
        <p:txBody>
          <a:bodyPr>
            <a:normAutofit/>
          </a:bodyPr>
          <a:lstStyle/>
          <a:p>
            <a:r>
              <a:rPr lang="en-US" dirty="0" smtClean="0"/>
              <a:t>Producing a performable, technically perfect piece is not the goal</a:t>
            </a:r>
          </a:p>
          <a:p>
            <a:r>
              <a:rPr lang="en-US" dirty="0" smtClean="0"/>
              <a:t>For this task: form </a:t>
            </a:r>
            <a:r>
              <a:rPr lang="en-US" dirty="0" smtClean="0"/>
              <a:t>and technique </a:t>
            </a:r>
            <a:r>
              <a:rPr lang="en-US" dirty="0" smtClean="0"/>
              <a:t>should not be put above idea </a:t>
            </a:r>
            <a:r>
              <a:rPr lang="en-US" dirty="0" smtClean="0"/>
              <a:t>generation and meaning making</a:t>
            </a:r>
          </a:p>
          <a:p>
            <a:r>
              <a:rPr lang="en-US" dirty="0" smtClean="0"/>
              <a:t>Teachers can not make compositional choices for students nor impose their preconceived notions of what is musically </a:t>
            </a:r>
            <a:r>
              <a:rPr lang="en-US" dirty="0" smtClean="0"/>
              <a:t>right/wrong</a:t>
            </a:r>
            <a:endParaRPr lang="en-US" dirty="0" smtClean="0"/>
          </a:p>
        </p:txBody>
      </p:sp>
    </p:spTree>
    <p:extLst>
      <p:ext uri="{BB962C8B-B14F-4D97-AF65-F5344CB8AC3E}">
        <p14:creationId xmlns:p14="http://schemas.microsoft.com/office/powerpoint/2010/main" val="1782327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Does not mean we are not aiming for quality and </a:t>
            </a:r>
            <a:r>
              <a:rPr lang="en-US" dirty="0" smtClean="0"/>
              <a:t>rigor</a:t>
            </a:r>
          </a:p>
          <a:p>
            <a:r>
              <a:rPr lang="en-US" dirty="0" smtClean="0"/>
              <a:t>Does not mean we are giving up on form and technique</a:t>
            </a:r>
          </a:p>
          <a:p>
            <a:r>
              <a:rPr lang="en-US" dirty="0" smtClean="0"/>
              <a:t>Rather</a:t>
            </a:r>
            <a:r>
              <a:rPr lang="en-US" dirty="0"/>
              <a:t>, we are aiming for depth of understanding through an authentic, open-ended </a:t>
            </a:r>
            <a:r>
              <a:rPr lang="en-US" dirty="0" smtClean="0"/>
              <a:t>process</a:t>
            </a:r>
          </a:p>
          <a:p>
            <a:r>
              <a:rPr lang="en-US" dirty="0" smtClean="0"/>
              <a:t>Technical performance often improves as a result (see </a:t>
            </a:r>
            <a:r>
              <a:rPr lang="en-US" u="sng" dirty="0" smtClean="0"/>
              <a:t>Minds on Music</a:t>
            </a:r>
            <a:r>
              <a:rPr lang="en-US" dirty="0" smtClean="0"/>
              <a:t>)</a:t>
            </a:r>
            <a:endParaRPr lang="en-US" dirty="0"/>
          </a:p>
          <a:p>
            <a:endParaRPr lang="en-US" dirty="0"/>
          </a:p>
        </p:txBody>
      </p:sp>
    </p:spTree>
    <p:extLst>
      <p:ext uri="{BB962C8B-B14F-4D97-AF65-F5344CB8AC3E}">
        <p14:creationId xmlns:p14="http://schemas.microsoft.com/office/powerpoint/2010/main" val="37556376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this task…</a:t>
            </a:r>
            <a:endParaRPr lang="en-US" dirty="0"/>
          </a:p>
        </p:txBody>
      </p:sp>
      <p:sp>
        <p:nvSpPr>
          <p:cNvPr id="3" name="Content Placeholder 2"/>
          <p:cNvSpPr>
            <a:spLocks noGrp="1"/>
          </p:cNvSpPr>
          <p:nvPr>
            <p:ph idx="1"/>
          </p:nvPr>
        </p:nvSpPr>
        <p:spPr/>
        <p:txBody>
          <a:bodyPr/>
          <a:lstStyle/>
          <a:p>
            <a:r>
              <a:rPr lang="en-US" dirty="0" smtClean="0"/>
              <a:t>Primary value is on the relationships between principles </a:t>
            </a:r>
            <a:r>
              <a:rPr lang="en-US" dirty="0" smtClean="0"/>
              <a:t>(Pink’s “Symphony”)</a:t>
            </a:r>
          </a:p>
          <a:p>
            <a:r>
              <a:rPr lang="en-US" dirty="0" smtClean="0"/>
              <a:t>“</a:t>
            </a:r>
            <a:r>
              <a:rPr lang="en-US" dirty="0" smtClean="0"/>
              <a:t>By focusing on the processes used to create music and the products that emerge from those processes, teachers and students create space for creativity and expressiveness to emerge.”</a:t>
            </a:r>
            <a:endParaRPr lang="en-US" dirty="0"/>
          </a:p>
        </p:txBody>
      </p:sp>
    </p:spTree>
    <p:extLst>
      <p:ext uri="{BB962C8B-B14F-4D97-AF65-F5344CB8AC3E}">
        <p14:creationId xmlns:p14="http://schemas.microsoft.com/office/powerpoint/2010/main" val="34021799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a:t>
            </a:r>
            <a:endParaRPr lang="en-US" dirty="0"/>
          </a:p>
        </p:txBody>
      </p:sp>
      <p:sp>
        <p:nvSpPr>
          <p:cNvPr id="3" name="Content Placeholder 2"/>
          <p:cNvSpPr>
            <a:spLocks noGrp="1"/>
          </p:cNvSpPr>
          <p:nvPr>
            <p:ph idx="1"/>
          </p:nvPr>
        </p:nvSpPr>
        <p:spPr/>
        <p:txBody>
          <a:bodyPr/>
          <a:lstStyle/>
          <a:p>
            <a:r>
              <a:rPr lang="en-US" dirty="0" smtClean="0"/>
              <a:t>Help students find balance between thinking in music (the natural way we find and make meaning in sound) and thinking about music (using knowledge of tools and technique to shape sound artistically)</a:t>
            </a:r>
            <a:endParaRPr lang="en-US" dirty="0"/>
          </a:p>
        </p:txBody>
      </p:sp>
    </p:spTree>
    <p:extLst>
      <p:ext uri="{BB962C8B-B14F-4D97-AF65-F5344CB8AC3E}">
        <p14:creationId xmlns:p14="http://schemas.microsoft.com/office/powerpoint/2010/main" val="3210998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Research Into Composition</a:t>
            </a:r>
            <a:endParaRPr lang="en-US" dirty="0"/>
          </a:p>
        </p:txBody>
      </p:sp>
      <p:sp>
        <p:nvSpPr>
          <p:cNvPr id="3" name="Content Placeholder 2"/>
          <p:cNvSpPr>
            <a:spLocks noGrp="1"/>
          </p:cNvSpPr>
          <p:nvPr>
            <p:ph idx="1"/>
          </p:nvPr>
        </p:nvSpPr>
        <p:spPr/>
        <p:txBody>
          <a:bodyPr/>
          <a:lstStyle/>
          <a:p>
            <a:r>
              <a:rPr lang="en-US" dirty="0" smtClean="0"/>
              <a:t>What does the compositional process tell us about the child-composer?</a:t>
            </a:r>
          </a:p>
          <a:p>
            <a:r>
              <a:rPr lang="en-US" dirty="0" smtClean="0"/>
              <a:t>What does the composition tell us about the </a:t>
            </a:r>
            <a:r>
              <a:rPr lang="en-US" dirty="0" smtClean="0"/>
              <a:t>young composer’s </a:t>
            </a:r>
            <a:r>
              <a:rPr lang="en-US" dirty="0" smtClean="0"/>
              <a:t>developing understanding of music?</a:t>
            </a:r>
          </a:p>
          <a:p>
            <a:r>
              <a:rPr lang="en-US" dirty="0" smtClean="0"/>
              <a:t>What does our interpretation of the compositional process and/or product tell us about ourselves?</a:t>
            </a:r>
            <a:endParaRPr lang="en-US" dirty="0"/>
          </a:p>
        </p:txBody>
      </p:sp>
    </p:spTree>
    <p:extLst>
      <p:ext uri="{BB962C8B-B14F-4D97-AF65-F5344CB8AC3E}">
        <p14:creationId xmlns:p14="http://schemas.microsoft.com/office/powerpoint/2010/main" val="3286808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we Compose</a:t>
            </a:r>
            <a:endParaRPr lang="en-US" dirty="0"/>
          </a:p>
        </p:txBody>
      </p:sp>
      <p:sp>
        <p:nvSpPr>
          <p:cNvPr id="3" name="Content Placeholder 2"/>
          <p:cNvSpPr>
            <a:spLocks noGrp="1"/>
          </p:cNvSpPr>
          <p:nvPr>
            <p:ph idx="1"/>
          </p:nvPr>
        </p:nvSpPr>
        <p:spPr/>
        <p:txBody>
          <a:bodyPr/>
          <a:lstStyle/>
          <a:p>
            <a:r>
              <a:rPr lang="en-US" dirty="0" smtClean="0"/>
              <a:t>Children compose/invent music to…</a:t>
            </a:r>
          </a:p>
          <a:p>
            <a:pPr lvl="1"/>
            <a:r>
              <a:rPr lang="en-US" dirty="0" smtClean="0"/>
              <a:t>Make sense of their feelings and experiences</a:t>
            </a:r>
          </a:p>
          <a:p>
            <a:pPr lvl="1"/>
            <a:r>
              <a:rPr lang="en-US" dirty="0" smtClean="0"/>
              <a:t>Make ordinary experiences special</a:t>
            </a:r>
          </a:p>
          <a:p>
            <a:pPr lvl="1"/>
            <a:r>
              <a:rPr lang="en-US" dirty="0" smtClean="0"/>
              <a:t>To define who they are</a:t>
            </a:r>
            <a:endParaRPr lang="en-US" dirty="0"/>
          </a:p>
        </p:txBody>
      </p:sp>
    </p:spTree>
    <p:extLst>
      <p:ext uri="{BB962C8B-B14F-4D97-AF65-F5344CB8AC3E}">
        <p14:creationId xmlns:p14="http://schemas.microsoft.com/office/powerpoint/2010/main" val="3861103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Age and Experience</a:t>
            </a:r>
            <a:endParaRPr lang="en-US" dirty="0"/>
          </a:p>
        </p:txBody>
      </p:sp>
      <p:sp>
        <p:nvSpPr>
          <p:cNvPr id="3" name="Content Placeholder 2"/>
          <p:cNvSpPr>
            <a:spLocks noGrp="1"/>
          </p:cNvSpPr>
          <p:nvPr>
            <p:ph idx="1"/>
          </p:nvPr>
        </p:nvSpPr>
        <p:spPr/>
        <p:txBody>
          <a:bodyPr/>
          <a:lstStyle/>
          <a:p>
            <a:r>
              <a:rPr lang="en-US" dirty="0"/>
              <a:t>H</a:t>
            </a:r>
            <a:r>
              <a:rPr lang="en-US" dirty="0" smtClean="0"/>
              <a:t>ighly </a:t>
            </a:r>
            <a:r>
              <a:rPr lang="en-US" dirty="0" smtClean="0"/>
              <a:t>individual</a:t>
            </a:r>
          </a:p>
          <a:p>
            <a:r>
              <a:rPr lang="en-US" dirty="0" smtClean="0"/>
              <a:t>Exposure to music and musical training significantly shapes future musical interests and </a:t>
            </a:r>
            <a:r>
              <a:rPr lang="en-US" dirty="0" smtClean="0"/>
              <a:t>the ability </a:t>
            </a:r>
            <a:r>
              <a:rPr lang="en-US" dirty="0" smtClean="0"/>
              <a:t>to imagine a variety of musical products/compositions</a:t>
            </a:r>
          </a:p>
          <a:p>
            <a:endParaRPr lang="en-US" dirty="0"/>
          </a:p>
        </p:txBody>
      </p:sp>
    </p:spTree>
    <p:extLst>
      <p:ext uri="{BB962C8B-B14F-4D97-AF65-F5344CB8AC3E}">
        <p14:creationId xmlns:p14="http://schemas.microsoft.com/office/powerpoint/2010/main" val="2603198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Audiation</a:t>
            </a:r>
            <a:endParaRPr lang="en-US" dirty="0"/>
          </a:p>
        </p:txBody>
      </p:sp>
      <p:sp>
        <p:nvSpPr>
          <p:cNvPr id="3" name="Content Placeholder 2"/>
          <p:cNvSpPr>
            <a:spLocks noGrp="1"/>
          </p:cNvSpPr>
          <p:nvPr>
            <p:ph idx="1"/>
          </p:nvPr>
        </p:nvSpPr>
        <p:spPr/>
        <p:txBody>
          <a:bodyPr>
            <a:normAutofit/>
          </a:bodyPr>
          <a:lstStyle/>
          <a:p>
            <a:r>
              <a:rPr lang="en-US" dirty="0" smtClean="0"/>
              <a:t>Internal imagination of musical sounds</a:t>
            </a:r>
          </a:p>
          <a:p>
            <a:r>
              <a:rPr lang="en-US" dirty="0" smtClean="0"/>
              <a:t>Develops over time and with practice</a:t>
            </a:r>
          </a:p>
          <a:p>
            <a:r>
              <a:rPr lang="en-US" dirty="0" smtClean="0"/>
              <a:t>Better </a:t>
            </a:r>
            <a:r>
              <a:rPr lang="en-US" dirty="0" err="1" smtClean="0"/>
              <a:t>audiation</a:t>
            </a:r>
            <a:r>
              <a:rPr lang="en-US" dirty="0" smtClean="0"/>
              <a:t> allows children to evenly divide time between exploration, development, and repetition instead of spending most of their time searching for an initial idea</a:t>
            </a:r>
          </a:p>
          <a:p>
            <a:r>
              <a:rPr lang="en-US" dirty="0" smtClean="0"/>
              <a:t>Ability to internally manipulate a musical thought allows students to develop and refine their </a:t>
            </a:r>
            <a:r>
              <a:rPr lang="en-US" dirty="0" smtClean="0"/>
              <a:t>ideas</a:t>
            </a:r>
          </a:p>
        </p:txBody>
      </p:sp>
    </p:spTree>
    <p:extLst>
      <p:ext uri="{BB962C8B-B14F-4D97-AF65-F5344CB8AC3E}">
        <p14:creationId xmlns:p14="http://schemas.microsoft.com/office/powerpoint/2010/main" val="340863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Compositional Capacities</a:t>
            </a:r>
            <a:endParaRPr lang="en-US" dirty="0"/>
          </a:p>
        </p:txBody>
      </p:sp>
      <p:sp>
        <p:nvSpPr>
          <p:cNvPr id="3" name="Content Placeholder 2"/>
          <p:cNvSpPr>
            <a:spLocks noGrp="1"/>
          </p:cNvSpPr>
          <p:nvPr>
            <p:ph idx="1"/>
          </p:nvPr>
        </p:nvSpPr>
        <p:spPr/>
        <p:txBody>
          <a:bodyPr/>
          <a:lstStyle/>
          <a:p>
            <a:r>
              <a:rPr lang="en-US" dirty="0" smtClean="0"/>
              <a:t>No “ages and stages” theory of compositional development</a:t>
            </a:r>
          </a:p>
          <a:p>
            <a:r>
              <a:rPr lang="en-US" dirty="0" smtClean="0"/>
              <a:t>Three themes present in children’s compositions as shown in meta-analyses of research: intention, expressivity, artistic craftsmanship</a:t>
            </a:r>
          </a:p>
          <a:p>
            <a:r>
              <a:rPr lang="en-US" dirty="0" smtClean="0"/>
              <a:t>All can be developed with practice/experience</a:t>
            </a:r>
            <a:endParaRPr lang="en-US" dirty="0"/>
          </a:p>
        </p:txBody>
      </p:sp>
    </p:spTree>
    <p:extLst>
      <p:ext uri="{BB962C8B-B14F-4D97-AF65-F5344CB8AC3E}">
        <p14:creationId xmlns:p14="http://schemas.microsoft.com/office/powerpoint/2010/main" val="27556402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intention, expressivity, artistic craftsmanship</a:t>
            </a:r>
          </a:p>
        </p:txBody>
      </p:sp>
      <p:sp>
        <p:nvSpPr>
          <p:cNvPr id="3" name="Content Placeholder 2"/>
          <p:cNvSpPr>
            <a:spLocks noGrp="1"/>
          </p:cNvSpPr>
          <p:nvPr>
            <p:ph idx="1"/>
          </p:nvPr>
        </p:nvSpPr>
        <p:spPr/>
        <p:txBody>
          <a:bodyPr/>
          <a:lstStyle/>
          <a:p>
            <a:r>
              <a:rPr lang="en-US" dirty="0" smtClean="0"/>
              <a:t>Students must engage in all 3 capacities to develop compositional abilities</a:t>
            </a:r>
          </a:p>
          <a:p>
            <a:r>
              <a:rPr lang="en-US" dirty="0" smtClean="0"/>
              <a:t>Capacities described in three levels </a:t>
            </a:r>
          </a:p>
          <a:p>
            <a:pPr lvl="1"/>
            <a:r>
              <a:rPr lang="en-US" dirty="0" smtClean="0"/>
              <a:t>Tied to experiences and age</a:t>
            </a:r>
          </a:p>
          <a:p>
            <a:pPr lvl="1"/>
            <a:r>
              <a:rPr lang="en-US" dirty="0" smtClean="0"/>
              <a:t>Novice (limited to no experience)</a:t>
            </a:r>
          </a:p>
          <a:p>
            <a:pPr lvl="1"/>
            <a:r>
              <a:rPr lang="en-US" dirty="0" smtClean="0"/>
              <a:t>Intermediate (some)</a:t>
            </a:r>
          </a:p>
          <a:p>
            <a:pPr lvl="1"/>
            <a:r>
              <a:rPr lang="en-US" dirty="0" smtClean="0"/>
              <a:t>Advanced</a:t>
            </a:r>
            <a:endParaRPr lang="en-US" dirty="0"/>
          </a:p>
        </p:txBody>
      </p:sp>
    </p:spTree>
    <p:extLst>
      <p:ext uri="{BB962C8B-B14F-4D97-AF65-F5344CB8AC3E}">
        <p14:creationId xmlns:p14="http://schemas.microsoft.com/office/powerpoint/2010/main" val="2290327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547" name="Text Box 3"/>
          <p:cNvSpPr txBox="1">
            <a:spLocks noChangeArrowheads="1" noChangeShapeType="1"/>
          </p:cNvSpPr>
          <p:nvPr/>
        </p:nvSpPr>
        <p:spPr bwMode="auto">
          <a:xfrm>
            <a:off x="1409700" y="1752600"/>
            <a:ext cx="3390900" cy="1599983"/>
          </a:xfrm>
          <a:prstGeom prst="rect">
            <a:avLst/>
          </a:prstGeom>
          <a:solidFill>
            <a:srgbClr val="FFFFFF"/>
          </a:solidFill>
          <a:ln w="0" algn="in">
            <a:noFill/>
            <a:miter lim="800000"/>
            <a:headEnd/>
            <a:tailEnd/>
          </a:ln>
          <a:effectLst/>
        </p:spPr>
        <p:txBody>
          <a:bodyPr vert="horz" wrap="square" lIns="36195" tIns="36195" rIns="36195" bIns="36195"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Times New Roman" pitchFamily="18" charset="0"/>
                <a:cs typeface="Arial" pitchFamily="34" charset="0"/>
              </a:rPr>
              <a:t>Creativity (n): </a:t>
            </a:r>
            <a:r>
              <a:rPr kumimoji="0" lang="en-US" altLang="zh-CN" sz="1100" b="0" i="0" u="none" strike="noStrike" cap="none" normalizeH="0" baseline="0" dirty="0" smtClean="0">
                <a:ln>
                  <a:noFill/>
                </a:ln>
                <a:solidFill>
                  <a:schemeClr val="tx1"/>
                </a:solidFill>
                <a:effectLst/>
                <a:latin typeface="Times New Roman" pitchFamily="18" charset="0"/>
                <a:cs typeface="Arial" pitchFamily="34" charset="0"/>
              </a:rPr>
              <a:t>an over-arching process that           orchestrates how we learn, think, and respond to       generate new insights, original products, and to       transform the ways we structure the world.  Specifically, it is an executive cognitive process that coordinates </a:t>
            </a:r>
            <a:r>
              <a:rPr kumimoji="0" lang="en-US" altLang="zh-CN" sz="1100" b="0" i="0" u="none" strike="noStrike" cap="none" normalizeH="0" baseline="0" dirty="0" err="1" smtClean="0">
                <a:ln>
                  <a:noFill/>
                </a:ln>
                <a:solidFill>
                  <a:schemeClr val="tx1"/>
                </a:solidFill>
                <a:effectLst/>
                <a:latin typeface="Times New Roman" pitchFamily="18" charset="0"/>
                <a:cs typeface="Arial" pitchFamily="34" charset="0"/>
              </a:rPr>
              <a:t>metacognitive</a:t>
            </a:r>
            <a:r>
              <a:rPr kumimoji="0" lang="en-US" altLang="zh-CN" sz="1100" b="0" i="0" u="none" strike="noStrike" cap="none" normalizeH="0" baseline="0" dirty="0" smtClean="0">
                <a:ln>
                  <a:noFill/>
                </a:ln>
                <a:solidFill>
                  <a:schemeClr val="tx1"/>
                </a:solidFill>
                <a:effectLst/>
                <a:latin typeface="Times New Roman" pitchFamily="18" charset="0"/>
                <a:cs typeface="Arial" pitchFamily="34" charset="0"/>
              </a:rPr>
              <a:t> strategies, higher-order thinking skills and affective responses over extended durations of open-ended imagination, speculative inquiry, and the forging of a unique worldview.</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36548" name="Picture 4" descr="head for logo by self"/>
          <p:cNvPicPr>
            <a:picLocks noChangeAspect="1" noChangeArrowheads="1"/>
          </p:cNvPicPr>
          <p:nvPr/>
        </p:nvPicPr>
        <p:blipFill>
          <a:blip r:embed="rId2"/>
          <a:srcRect/>
          <a:stretch>
            <a:fillRect/>
          </a:stretch>
        </p:blipFill>
        <p:spPr bwMode="auto">
          <a:xfrm>
            <a:off x="2415362" y="381001"/>
            <a:ext cx="1318438" cy="1295399"/>
          </a:xfrm>
          <a:prstGeom prst="rect">
            <a:avLst/>
          </a:prstGeom>
          <a:noFill/>
          <a:ln w="9525" algn="in">
            <a:noFill/>
            <a:miter lim="800000"/>
            <a:headEnd/>
            <a:tailEnd/>
          </a:ln>
          <a:effectLst/>
        </p:spPr>
      </p:pic>
      <p:grpSp>
        <p:nvGrpSpPr>
          <p:cNvPr id="2" name="Group 1"/>
          <p:cNvGrpSpPr/>
          <p:nvPr/>
        </p:nvGrpSpPr>
        <p:grpSpPr>
          <a:xfrm>
            <a:off x="1219200" y="3429000"/>
            <a:ext cx="4114800" cy="3029446"/>
            <a:chOff x="1219200" y="3505200"/>
            <a:chExt cx="4114800" cy="3029446"/>
          </a:xfrm>
        </p:grpSpPr>
        <p:sp>
          <p:nvSpPr>
            <p:cNvPr id="236549" name="Text Box 5"/>
            <p:cNvSpPr txBox="1">
              <a:spLocks noChangeArrowheads="1"/>
            </p:cNvSpPr>
            <p:nvPr/>
          </p:nvSpPr>
          <p:spPr bwMode="auto">
            <a:xfrm>
              <a:off x="1562100" y="3505200"/>
              <a:ext cx="1028700" cy="342854"/>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Times New Roman" pitchFamily="18" charset="0"/>
                  <a:cs typeface="Arial" pitchFamily="34" charset="0"/>
                </a:rPr>
                <a:t>Creativity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6550" name="Text Box 6"/>
            <p:cNvSpPr txBox="1">
              <a:spLocks noChangeArrowheads="1"/>
            </p:cNvSpPr>
            <p:nvPr/>
          </p:nvSpPr>
          <p:spPr bwMode="auto">
            <a:xfrm>
              <a:off x="2933700" y="3947827"/>
              <a:ext cx="1485900" cy="342854"/>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cs typeface="Arial" pitchFamily="34" charset="0"/>
                </a:rPr>
                <a:t>Meta-Cognition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551" name="Text Box 7"/>
            <p:cNvSpPr txBox="1">
              <a:spLocks noChangeArrowheads="1"/>
            </p:cNvSpPr>
            <p:nvPr/>
          </p:nvSpPr>
          <p:spPr bwMode="auto">
            <a:xfrm>
              <a:off x="1219200" y="4533761"/>
              <a:ext cx="2514600" cy="342854"/>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cs typeface="Arial" pitchFamily="34" charset="0"/>
                </a:rPr>
                <a:t>Bloom’s Taxonomy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552" name="Text Box 8"/>
            <p:cNvSpPr txBox="1">
              <a:spLocks noChangeArrowheads="1"/>
            </p:cNvSpPr>
            <p:nvPr/>
          </p:nvSpPr>
          <p:spPr bwMode="auto">
            <a:xfrm>
              <a:off x="2819400" y="5061648"/>
              <a:ext cx="2514600" cy="342854"/>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cs typeface="Arial" pitchFamily="34" charset="0"/>
                </a:rPr>
                <a:t>Affective Domain Skills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553" name="Text Box 9"/>
            <p:cNvSpPr txBox="1">
              <a:spLocks noChangeArrowheads="1"/>
            </p:cNvSpPr>
            <p:nvPr/>
          </p:nvSpPr>
          <p:spPr bwMode="auto">
            <a:xfrm>
              <a:off x="3276600" y="6191792"/>
              <a:ext cx="1828800" cy="342854"/>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cs typeface="Arial" pitchFamily="34" charset="0"/>
                </a:rPr>
                <a:t>Psychomotor Skills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554" name="Text Box 10"/>
            <p:cNvSpPr txBox="1">
              <a:spLocks noChangeArrowheads="1"/>
            </p:cNvSpPr>
            <p:nvPr/>
          </p:nvSpPr>
          <p:spPr bwMode="auto">
            <a:xfrm>
              <a:off x="1333500" y="5676606"/>
              <a:ext cx="2286000" cy="342854"/>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smtClean="0">
                  <a:ln>
                    <a:noFill/>
                  </a:ln>
                  <a:solidFill>
                    <a:schemeClr val="tx1"/>
                  </a:solidFill>
                  <a:effectLst/>
                  <a:latin typeface="Times New Roman" pitchFamily="18" charset="0"/>
                  <a:cs typeface="Arial" pitchFamily="34" charset="0"/>
                </a:rPr>
                <a:t>Basic Reasoning Skills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555" name="Line 11"/>
            <p:cNvSpPr>
              <a:spLocks noChangeShapeType="1"/>
            </p:cNvSpPr>
            <p:nvPr/>
          </p:nvSpPr>
          <p:spPr bwMode="auto">
            <a:xfrm>
              <a:off x="2590800" y="3619485"/>
              <a:ext cx="1028700" cy="0"/>
            </a:xfrm>
            <a:prstGeom prst="line">
              <a:avLst/>
            </a:prstGeom>
            <a:noFill/>
            <a:ln w="9525">
              <a:solidFill>
                <a:srgbClr val="00008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36556" name="Line 12"/>
            <p:cNvSpPr>
              <a:spLocks noChangeShapeType="1"/>
            </p:cNvSpPr>
            <p:nvPr/>
          </p:nvSpPr>
          <p:spPr bwMode="auto">
            <a:xfrm>
              <a:off x="3619500" y="3619485"/>
              <a:ext cx="0" cy="228569"/>
            </a:xfrm>
            <a:prstGeom prst="line">
              <a:avLst/>
            </a:prstGeom>
            <a:noFill/>
            <a:ln w="9525">
              <a:solidFill>
                <a:srgbClr val="000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236557" name="Line 13"/>
            <p:cNvSpPr>
              <a:spLocks noChangeShapeType="1"/>
            </p:cNvSpPr>
            <p:nvPr/>
          </p:nvSpPr>
          <p:spPr bwMode="auto">
            <a:xfrm flipH="1">
              <a:off x="2019300" y="4076623"/>
              <a:ext cx="914400" cy="0"/>
            </a:xfrm>
            <a:prstGeom prst="line">
              <a:avLst/>
            </a:prstGeom>
            <a:noFill/>
            <a:ln w="9525">
              <a:solidFill>
                <a:srgbClr val="00008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36558" name="Line 14"/>
            <p:cNvSpPr>
              <a:spLocks noChangeShapeType="1"/>
            </p:cNvSpPr>
            <p:nvPr/>
          </p:nvSpPr>
          <p:spPr bwMode="auto">
            <a:xfrm>
              <a:off x="2019300" y="4076623"/>
              <a:ext cx="0" cy="342854"/>
            </a:xfrm>
            <a:prstGeom prst="line">
              <a:avLst/>
            </a:prstGeom>
            <a:noFill/>
            <a:ln w="9525">
              <a:solidFill>
                <a:srgbClr val="000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236559" name="Line 15"/>
            <p:cNvSpPr>
              <a:spLocks noChangeShapeType="1"/>
            </p:cNvSpPr>
            <p:nvPr/>
          </p:nvSpPr>
          <p:spPr bwMode="auto">
            <a:xfrm>
              <a:off x="3962400" y="4305192"/>
              <a:ext cx="0" cy="685707"/>
            </a:xfrm>
            <a:prstGeom prst="line">
              <a:avLst/>
            </a:prstGeom>
            <a:noFill/>
            <a:ln w="9525">
              <a:solidFill>
                <a:srgbClr val="000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236560" name="Line 16"/>
            <p:cNvSpPr>
              <a:spLocks noChangeShapeType="1"/>
            </p:cNvSpPr>
            <p:nvPr/>
          </p:nvSpPr>
          <p:spPr bwMode="auto">
            <a:xfrm>
              <a:off x="2019300" y="4876615"/>
              <a:ext cx="0" cy="685707"/>
            </a:xfrm>
            <a:prstGeom prst="line">
              <a:avLst/>
            </a:prstGeom>
            <a:noFill/>
            <a:ln w="9525">
              <a:solidFill>
                <a:srgbClr val="000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236561" name="Line 17"/>
            <p:cNvSpPr>
              <a:spLocks noChangeShapeType="1"/>
            </p:cNvSpPr>
            <p:nvPr/>
          </p:nvSpPr>
          <p:spPr bwMode="auto">
            <a:xfrm>
              <a:off x="3962400" y="5448037"/>
              <a:ext cx="0" cy="685707"/>
            </a:xfrm>
            <a:prstGeom prst="line">
              <a:avLst/>
            </a:prstGeom>
            <a:noFill/>
            <a:ln w="9525">
              <a:solidFill>
                <a:srgbClr val="000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sp>
          <p:nvSpPr>
            <p:cNvPr id="236562" name="Line 18"/>
            <p:cNvSpPr>
              <a:spLocks noChangeShapeType="1"/>
            </p:cNvSpPr>
            <p:nvPr/>
          </p:nvSpPr>
          <p:spPr bwMode="auto">
            <a:xfrm>
              <a:off x="2019300" y="6019460"/>
              <a:ext cx="0" cy="342854"/>
            </a:xfrm>
            <a:prstGeom prst="line">
              <a:avLst/>
            </a:prstGeom>
            <a:noFill/>
            <a:ln w="9525">
              <a:solidFill>
                <a:srgbClr val="000080"/>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36563" name="Line 19"/>
            <p:cNvSpPr>
              <a:spLocks noChangeShapeType="1"/>
            </p:cNvSpPr>
            <p:nvPr/>
          </p:nvSpPr>
          <p:spPr bwMode="auto">
            <a:xfrm>
              <a:off x="2019300" y="6362313"/>
              <a:ext cx="1143000" cy="0"/>
            </a:xfrm>
            <a:prstGeom prst="line">
              <a:avLst/>
            </a:prstGeom>
            <a:noFill/>
            <a:ln w="9525">
              <a:solidFill>
                <a:srgbClr val="00008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en-US"/>
            </a:p>
          </p:txBody>
        </p:sp>
      </p:grpSp>
      <p:sp>
        <p:nvSpPr>
          <p:cNvPr id="20" name="TextBox 19"/>
          <p:cNvSpPr txBox="1"/>
          <p:nvPr/>
        </p:nvSpPr>
        <p:spPr>
          <a:xfrm>
            <a:off x="5426601" y="1752600"/>
            <a:ext cx="3031599" cy="2862322"/>
          </a:xfrm>
          <a:prstGeom prst="rect">
            <a:avLst/>
          </a:prstGeom>
          <a:noFill/>
        </p:spPr>
        <p:txBody>
          <a:bodyPr wrap="none" rtlCol="0">
            <a:spAutoFit/>
          </a:bodyPr>
          <a:lstStyle/>
          <a:p>
            <a:r>
              <a:rPr lang="en-US" dirty="0" smtClean="0"/>
              <a:t>Core metaphor:</a:t>
            </a:r>
          </a:p>
          <a:p>
            <a:r>
              <a:rPr lang="en-US" dirty="0" smtClean="0"/>
              <a:t>Creativity as Orchestration</a:t>
            </a:r>
          </a:p>
          <a:p>
            <a:endParaRPr lang="en-US" dirty="0" smtClean="0"/>
          </a:p>
          <a:p>
            <a:r>
              <a:rPr lang="en-US" dirty="0" smtClean="0"/>
              <a:t>For what purpose?</a:t>
            </a:r>
          </a:p>
          <a:p>
            <a:r>
              <a:rPr lang="en-US" dirty="0" smtClean="0"/>
              <a:t>Orchestrating skills to chart </a:t>
            </a:r>
          </a:p>
          <a:p>
            <a:r>
              <a:rPr lang="en-US" dirty="0" smtClean="0"/>
              <a:t>Unknown territory</a:t>
            </a:r>
          </a:p>
          <a:p>
            <a:endParaRPr lang="en-US" dirty="0" smtClean="0"/>
          </a:p>
          <a:p>
            <a:r>
              <a:rPr lang="en-US" dirty="0" smtClean="0"/>
              <a:t>Core activity:</a:t>
            </a:r>
          </a:p>
          <a:p>
            <a:r>
              <a:rPr lang="en-US" dirty="0" smtClean="0"/>
              <a:t>Engaging the unknown/</a:t>
            </a:r>
          </a:p>
          <a:p>
            <a:r>
              <a:rPr lang="en-US" dirty="0" smtClean="0"/>
              <a:t>indeterminate</a:t>
            </a:r>
            <a:endParaRPr lang="en-US" dirty="0"/>
          </a:p>
        </p:txBody>
      </p:sp>
    </p:spTree>
    <p:extLst>
      <p:ext uri="{BB962C8B-B14F-4D97-AF65-F5344CB8AC3E}">
        <p14:creationId xmlns:p14="http://schemas.microsoft.com/office/powerpoint/2010/main" val="3147396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Triangulation</a:t>
            </a:r>
            <a:endParaRPr lang="en-US" dirty="0"/>
          </a:p>
        </p:txBody>
      </p:sp>
      <p:sp>
        <p:nvSpPr>
          <p:cNvPr id="3" name="Content Placeholder 2"/>
          <p:cNvSpPr>
            <a:spLocks noGrp="1"/>
          </p:cNvSpPr>
          <p:nvPr>
            <p:ph idx="1"/>
          </p:nvPr>
        </p:nvSpPr>
        <p:spPr/>
        <p:txBody>
          <a:bodyPr/>
          <a:lstStyle/>
          <a:p>
            <a:r>
              <a:rPr lang="en-US" dirty="0" smtClean="0"/>
              <a:t>Notated </a:t>
            </a:r>
            <a:r>
              <a:rPr lang="en-US" dirty="0" smtClean="0"/>
              <a:t>Score</a:t>
            </a:r>
          </a:p>
          <a:p>
            <a:pPr lvl="1"/>
            <a:r>
              <a:rPr lang="en-US" dirty="0" smtClean="0"/>
              <a:t>Quality/Creativity</a:t>
            </a:r>
            <a:endParaRPr lang="en-US" dirty="0" smtClean="0"/>
          </a:p>
          <a:p>
            <a:r>
              <a:rPr lang="en-US" dirty="0" smtClean="0"/>
              <a:t>Performance </a:t>
            </a:r>
            <a:r>
              <a:rPr lang="en-US" dirty="0" smtClean="0"/>
              <a:t>(peer and teacher feedback)</a:t>
            </a:r>
          </a:p>
          <a:p>
            <a:pPr lvl="1"/>
            <a:r>
              <a:rPr lang="en-US" dirty="0" smtClean="0"/>
              <a:t>Skill</a:t>
            </a:r>
          </a:p>
          <a:p>
            <a:pPr lvl="1"/>
            <a:r>
              <a:rPr lang="en-US" dirty="0" smtClean="0"/>
              <a:t>Knowledge</a:t>
            </a:r>
          </a:p>
          <a:p>
            <a:r>
              <a:rPr lang="en-US" dirty="0" smtClean="0"/>
              <a:t>Process </a:t>
            </a:r>
            <a:r>
              <a:rPr lang="en-US" dirty="0" smtClean="0"/>
              <a:t>artifacts and verbal explanations/reflections</a:t>
            </a:r>
          </a:p>
          <a:p>
            <a:pPr lvl="1"/>
            <a:r>
              <a:rPr lang="en-US" dirty="0"/>
              <a:t>Skill</a:t>
            </a:r>
          </a:p>
          <a:p>
            <a:pPr lvl="1"/>
            <a:r>
              <a:rPr lang="en-US" dirty="0"/>
              <a:t>Knowledge</a:t>
            </a:r>
          </a:p>
          <a:p>
            <a:pPr lvl="1"/>
            <a:r>
              <a:rPr lang="en-US" dirty="0" smtClean="0"/>
              <a:t>Quality/creativity</a:t>
            </a:r>
            <a:endParaRPr lang="en-US" dirty="0" smtClean="0"/>
          </a:p>
          <a:p>
            <a:endParaRPr lang="en-US" dirty="0"/>
          </a:p>
        </p:txBody>
      </p:sp>
    </p:spTree>
    <p:extLst>
      <p:ext uri="{BB962C8B-B14F-4D97-AF65-F5344CB8AC3E}">
        <p14:creationId xmlns:p14="http://schemas.microsoft.com/office/powerpoint/2010/main" val="2482606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t>
            </a:r>
            <a:endParaRPr lang="en-US" dirty="0"/>
          </a:p>
        </p:txBody>
      </p:sp>
      <p:sp>
        <p:nvSpPr>
          <p:cNvPr id="3" name="Content Placeholder 2"/>
          <p:cNvSpPr>
            <a:spLocks noGrp="1"/>
          </p:cNvSpPr>
          <p:nvPr>
            <p:ph idx="1"/>
          </p:nvPr>
        </p:nvSpPr>
        <p:spPr/>
        <p:txBody>
          <a:bodyPr/>
          <a:lstStyle/>
          <a:p>
            <a:r>
              <a:rPr lang="en-US" dirty="0" smtClean="0"/>
              <a:t>The idea </a:t>
            </a:r>
            <a:r>
              <a:rPr lang="en-US" dirty="0" smtClean="0"/>
              <a:t>that the </a:t>
            </a:r>
            <a:r>
              <a:rPr lang="en-US" dirty="0" smtClean="0"/>
              <a:t>composer wishes to </a:t>
            </a:r>
            <a:r>
              <a:rPr lang="en-US" dirty="0" err="1" smtClean="0"/>
              <a:t>sonify</a:t>
            </a:r>
            <a:r>
              <a:rPr lang="en-US" dirty="0" smtClean="0"/>
              <a:t> </a:t>
            </a:r>
            <a:endParaRPr lang="en-US" dirty="0" smtClean="0"/>
          </a:p>
          <a:p>
            <a:r>
              <a:rPr lang="en-US" dirty="0" smtClean="0"/>
              <a:t>It </a:t>
            </a:r>
            <a:r>
              <a:rPr lang="en-US" dirty="0" smtClean="0"/>
              <a:t>might </a:t>
            </a:r>
            <a:r>
              <a:rPr lang="en-US" dirty="0" smtClean="0"/>
              <a:t>be:</a:t>
            </a:r>
          </a:p>
          <a:p>
            <a:pPr lvl="1"/>
            <a:r>
              <a:rPr lang="en-US" dirty="0" smtClean="0"/>
              <a:t>Tied to a real, remembered, or imagined feeling or context of a feeling</a:t>
            </a:r>
          </a:p>
          <a:p>
            <a:pPr lvl="1"/>
            <a:r>
              <a:rPr lang="en-US" dirty="0" smtClean="0"/>
              <a:t>Connected to ideas beyond music or personal feeling</a:t>
            </a:r>
          </a:p>
          <a:p>
            <a:pPr lvl="1"/>
            <a:r>
              <a:rPr lang="en-US" dirty="0" smtClean="0"/>
              <a:t>Perhaps the part of the process that needs the most “unpacking” from an instructional viewpoint</a:t>
            </a:r>
          </a:p>
          <a:p>
            <a:r>
              <a:rPr lang="en-US" dirty="0" smtClean="0"/>
              <a:t>Feeling of composition </a:t>
            </a:r>
            <a:endParaRPr lang="en-US" dirty="0"/>
          </a:p>
        </p:txBody>
      </p:sp>
    </p:spTree>
    <p:extLst>
      <p:ext uri="{BB962C8B-B14F-4D97-AF65-F5344CB8AC3E}">
        <p14:creationId xmlns:p14="http://schemas.microsoft.com/office/powerpoint/2010/main" val="40544630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0946" name="Picture 2" descr="C:\Users\Raymond Veon\Documents\AE 4900_6900\HSBC AD HSBC_work_pla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238" y="1161670"/>
            <a:ext cx="7980362" cy="3791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4101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6" descr="C:\Users\Raymond Veon\Documents\AE 4900_6900\HSBC AD leader follow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307" y="1447800"/>
            <a:ext cx="7301293"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46366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5" descr="C:\Users\Raymond Veon\Documents\AE 4900_6900\HSBC AD style soldier surviv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47800"/>
            <a:ext cx="797551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6356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Novice:</a:t>
            </a:r>
          </a:p>
          <a:p>
            <a:pPr lvl="1"/>
            <a:r>
              <a:rPr lang="en-US" dirty="0" smtClean="0"/>
              <a:t>Feeling being expressed by composition is felt as the composition is created; children create sounds that are parallel to or partner with what they are/have experienced; pieces are “stories” </a:t>
            </a:r>
            <a:r>
              <a:rPr lang="en-US" dirty="0" smtClean="0"/>
              <a:t>i.e. </a:t>
            </a:r>
            <a:r>
              <a:rPr lang="en-US" dirty="0" smtClean="0"/>
              <a:t>about something</a:t>
            </a:r>
          </a:p>
          <a:p>
            <a:r>
              <a:rPr lang="en-US" dirty="0" smtClean="0"/>
              <a:t>Intermediate:</a:t>
            </a:r>
          </a:p>
          <a:p>
            <a:pPr lvl="1"/>
            <a:r>
              <a:rPr lang="en-US" dirty="0" smtClean="0"/>
              <a:t>Young composer uses their own emotional response to music to help predict how others will experience music; compositions are both about something but also express something</a:t>
            </a:r>
          </a:p>
          <a:p>
            <a:r>
              <a:rPr lang="en-US" dirty="0" smtClean="0"/>
              <a:t>Advanced:</a:t>
            </a:r>
          </a:p>
          <a:p>
            <a:pPr lvl="1"/>
            <a:r>
              <a:rPr lang="en-US" dirty="0" smtClean="0"/>
              <a:t>Goal is to achieve particular feeling; programmatic or absolute music</a:t>
            </a:r>
            <a:endParaRPr lang="en-US" dirty="0"/>
          </a:p>
        </p:txBody>
      </p:sp>
    </p:spTree>
    <p:extLst>
      <p:ext uri="{BB962C8B-B14F-4D97-AF65-F5344CB8AC3E}">
        <p14:creationId xmlns:p14="http://schemas.microsoft.com/office/powerpoint/2010/main" val="10904737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Expressivity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How relationships between musical principles within music invite human </a:t>
            </a:r>
            <a:r>
              <a:rPr lang="en-US" dirty="0" smtClean="0"/>
              <a:t>response</a:t>
            </a:r>
          </a:p>
          <a:p>
            <a:r>
              <a:rPr lang="en-US" dirty="0" smtClean="0"/>
              <a:t>The </a:t>
            </a:r>
            <a:r>
              <a:rPr lang="en-US" dirty="0" smtClean="0"/>
              <a:t>ability </a:t>
            </a:r>
            <a:r>
              <a:rPr lang="en-US" dirty="0" smtClean="0"/>
              <a:t>to imagine how a feeling might be experienced as sound</a:t>
            </a:r>
          </a:p>
          <a:p>
            <a:r>
              <a:rPr lang="en-US" dirty="0" smtClean="0"/>
              <a:t>Novice</a:t>
            </a:r>
          </a:p>
          <a:p>
            <a:pPr lvl="1"/>
            <a:r>
              <a:rPr lang="en-US" dirty="0" smtClean="0"/>
              <a:t>Students notice feeling impact of music as they enact music</a:t>
            </a:r>
            <a:endParaRPr lang="en-US" dirty="0" smtClean="0"/>
          </a:p>
          <a:p>
            <a:r>
              <a:rPr lang="en-US" dirty="0" smtClean="0"/>
              <a:t>Intermediate</a:t>
            </a:r>
            <a:endParaRPr lang="en-US" dirty="0" smtClean="0"/>
          </a:p>
          <a:p>
            <a:pPr lvl="1"/>
            <a:r>
              <a:rPr lang="en-US" dirty="0" smtClean="0"/>
              <a:t>Begin to use sounds to purposefully invoke feeling, human response</a:t>
            </a:r>
          </a:p>
          <a:p>
            <a:r>
              <a:rPr lang="en-US" dirty="0" smtClean="0"/>
              <a:t>Advanced</a:t>
            </a:r>
          </a:p>
          <a:p>
            <a:pPr lvl="1"/>
            <a:r>
              <a:rPr lang="en-US" dirty="0" smtClean="0"/>
              <a:t>Students carefully consider how sounds can be used, organized, connected and presented to achieve greater affective response</a:t>
            </a:r>
            <a:endParaRPr lang="en-US" dirty="0"/>
          </a:p>
        </p:txBody>
      </p:sp>
    </p:spTree>
    <p:extLst>
      <p:ext uri="{BB962C8B-B14F-4D97-AF65-F5344CB8AC3E}">
        <p14:creationId xmlns:p14="http://schemas.microsoft.com/office/powerpoint/2010/main" val="32462294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Artistic Craftsmanship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Ability to use elements and control principles to achieve affect, used either within a stylistic system or to meaningfully break the rules of a system </a:t>
            </a:r>
          </a:p>
          <a:p>
            <a:r>
              <a:rPr lang="en-US" dirty="0" smtClean="0"/>
              <a:t>Novice</a:t>
            </a:r>
          </a:p>
          <a:p>
            <a:pPr lvl="1"/>
            <a:r>
              <a:rPr lang="en-US" dirty="0" smtClean="0"/>
              <a:t>Trial and error until satisfying musical ideas are created; </a:t>
            </a:r>
            <a:r>
              <a:rPr lang="en-US" dirty="0" smtClean="0"/>
              <a:t>personal </a:t>
            </a:r>
            <a:r>
              <a:rPr lang="en-US" dirty="0" smtClean="0"/>
              <a:t>sound vocabulary of musical ideas</a:t>
            </a:r>
          </a:p>
          <a:p>
            <a:r>
              <a:rPr lang="en-US" dirty="0" smtClean="0"/>
              <a:t>Intermediate</a:t>
            </a:r>
          </a:p>
          <a:p>
            <a:pPr lvl="1"/>
            <a:r>
              <a:rPr lang="en-US" dirty="0" smtClean="0"/>
              <a:t>From reacting to external sounds to imagining internal sounds; learn and adopt conventional tools &amp; forms to create music that conforms to preconceived norms</a:t>
            </a:r>
          </a:p>
          <a:p>
            <a:r>
              <a:rPr lang="en-US" dirty="0" smtClean="0"/>
              <a:t>Advanced</a:t>
            </a:r>
          </a:p>
          <a:p>
            <a:pPr lvl="1"/>
            <a:r>
              <a:rPr lang="en-US" dirty="0" smtClean="0"/>
              <a:t>Strong grasp of convention that allows innovation by using conventions in unconventional ways; can imagine the impact of compositional choices without external sound</a:t>
            </a:r>
          </a:p>
        </p:txBody>
      </p:sp>
    </p:spTree>
    <p:extLst>
      <p:ext uri="{BB962C8B-B14F-4D97-AF65-F5344CB8AC3E}">
        <p14:creationId xmlns:p14="http://schemas.microsoft.com/office/powerpoint/2010/main" val="13404272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Context</a:t>
            </a:r>
            <a:endParaRPr lang="en-US" dirty="0"/>
          </a:p>
        </p:txBody>
      </p:sp>
      <p:sp>
        <p:nvSpPr>
          <p:cNvPr id="3" name="Content Placeholder 2"/>
          <p:cNvSpPr>
            <a:spLocks noGrp="1"/>
          </p:cNvSpPr>
          <p:nvPr>
            <p:ph idx="1"/>
          </p:nvPr>
        </p:nvSpPr>
        <p:spPr/>
        <p:txBody>
          <a:bodyPr>
            <a:normAutofit/>
          </a:bodyPr>
          <a:lstStyle/>
          <a:p>
            <a:r>
              <a:rPr lang="en-US" dirty="0" smtClean="0"/>
              <a:t>Even when a young composer works alone, they act within an omnipresent context of previous experiences with culture, tools, and other people (</a:t>
            </a:r>
            <a:r>
              <a:rPr lang="en-US" dirty="0" err="1" smtClean="0"/>
              <a:t>Espeland</a:t>
            </a:r>
            <a:r>
              <a:rPr lang="en-US" dirty="0" smtClean="0"/>
              <a:t>, 2003)</a:t>
            </a:r>
          </a:p>
          <a:p>
            <a:pPr lvl="1"/>
            <a:r>
              <a:rPr lang="en-US" dirty="0" smtClean="0"/>
              <a:t>Freedom but limited by their own capacities</a:t>
            </a:r>
          </a:p>
          <a:p>
            <a:pPr lvl="1"/>
            <a:endParaRPr lang="en-US" dirty="0"/>
          </a:p>
        </p:txBody>
      </p:sp>
    </p:spTree>
    <p:extLst>
      <p:ext uri="{BB962C8B-B14F-4D97-AF65-F5344CB8AC3E}">
        <p14:creationId xmlns:p14="http://schemas.microsoft.com/office/powerpoint/2010/main" val="8649054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Context</a:t>
            </a:r>
            <a:endParaRPr lang="en-US" dirty="0"/>
          </a:p>
        </p:txBody>
      </p:sp>
      <p:sp>
        <p:nvSpPr>
          <p:cNvPr id="3" name="Content Placeholder 2"/>
          <p:cNvSpPr>
            <a:spLocks noGrp="1"/>
          </p:cNvSpPr>
          <p:nvPr>
            <p:ph idx="1"/>
          </p:nvPr>
        </p:nvSpPr>
        <p:spPr/>
        <p:txBody>
          <a:bodyPr>
            <a:normAutofit/>
          </a:bodyPr>
          <a:lstStyle/>
          <a:p>
            <a:r>
              <a:rPr lang="en-US" dirty="0" smtClean="0"/>
              <a:t>Composing in Groups:</a:t>
            </a:r>
          </a:p>
          <a:p>
            <a:pPr lvl="1"/>
            <a:r>
              <a:rPr lang="en-US" dirty="0" smtClean="0"/>
              <a:t>Aligns with learning theories (Piaget, </a:t>
            </a:r>
            <a:r>
              <a:rPr lang="en-US" dirty="0" err="1" smtClean="0"/>
              <a:t>Vygotsky</a:t>
            </a:r>
            <a:r>
              <a:rPr lang="en-US" dirty="0" smtClean="0"/>
              <a:t>)</a:t>
            </a:r>
          </a:p>
          <a:p>
            <a:pPr lvl="1"/>
            <a:r>
              <a:rPr lang="en-US" dirty="0" smtClean="0"/>
              <a:t>Composers partnered with friends: more interactive verbal and musical communication, greater sense of personal accomplishment, higher evaluative scores (</a:t>
            </a:r>
            <a:r>
              <a:rPr lang="en-US" dirty="0" err="1" smtClean="0"/>
              <a:t>Miell</a:t>
            </a:r>
            <a:r>
              <a:rPr lang="en-US" dirty="0" smtClean="0"/>
              <a:t> &amp; McDonald, 2000)</a:t>
            </a:r>
          </a:p>
          <a:p>
            <a:pPr lvl="1"/>
            <a:r>
              <a:rPr lang="en-US" dirty="0" smtClean="0"/>
              <a:t>Level of shared understanding of compositional problem, possible solutions, resolution strategies, and the music itself holds the group together in the compositional vision</a:t>
            </a:r>
          </a:p>
          <a:p>
            <a:pPr lvl="1"/>
            <a:r>
              <a:rPr lang="en-US" dirty="0" smtClean="0"/>
              <a:t>“Cognitive Collective”; strengthens evaluative capacities</a:t>
            </a:r>
          </a:p>
          <a:p>
            <a:endParaRPr lang="en-US" dirty="0"/>
          </a:p>
        </p:txBody>
      </p:sp>
    </p:spTree>
    <p:extLst>
      <p:ext uri="{BB962C8B-B14F-4D97-AF65-F5344CB8AC3E}">
        <p14:creationId xmlns:p14="http://schemas.microsoft.com/office/powerpoint/2010/main" val="2942809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Composition: A physical, intellectual and emotional </a:t>
            </a:r>
            <a:r>
              <a:rPr lang="en-US" dirty="0" smtClean="0"/>
              <a:t>investment</a:t>
            </a:r>
          </a:p>
          <a:p>
            <a:r>
              <a:rPr lang="en-US" dirty="0"/>
              <a:t>Children require high-quality compositional experiences—in addition to high-quality performance experiences—in order to grow and develop</a:t>
            </a:r>
          </a:p>
          <a:p>
            <a:endParaRPr lang="en-US" dirty="0" smtClean="0"/>
          </a:p>
          <a:p>
            <a:endParaRPr lang="en-US" dirty="0"/>
          </a:p>
        </p:txBody>
      </p:sp>
    </p:spTree>
    <p:extLst>
      <p:ext uri="{BB962C8B-B14F-4D97-AF65-F5344CB8AC3E}">
        <p14:creationId xmlns:p14="http://schemas.microsoft.com/office/powerpoint/2010/main" val="79265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Common Group </a:t>
            </a:r>
            <a:r>
              <a:rPr lang="en-US" dirty="0" smtClean="0"/>
              <a:t>Styles</a:t>
            </a:r>
            <a:endParaRPr lang="en-US" dirty="0"/>
          </a:p>
        </p:txBody>
      </p:sp>
      <p:sp>
        <p:nvSpPr>
          <p:cNvPr id="3" name="Content Placeholder 2"/>
          <p:cNvSpPr>
            <a:spLocks noGrp="1"/>
          </p:cNvSpPr>
          <p:nvPr>
            <p:ph idx="1"/>
          </p:nvPr>
        </p:nvSpPr>
        <p:spPr/>
        <p:txBody>
          <a:bodyPr/>
          <a:lstStyle/>
          <a:p>
            <a:pPr lvl="1"/>
            <a:r>
              <a:rPr lang="en-US" dirty="0" smtClean="0"/>
              <a:t>Concurrent</a:t>
            </a:r>
            <a:r>
              <a:rPr lang="en-US" dirty="0"/>
              <a:t>: Each does own thing and assembles the pieces together; lacks musical unity, tendency for low personal satisfaction</a:t>
            </a:r>
          </a:p>
          <a:p>
            <a:pPr lvl="1"/>
            <a:r>
              <a:rPr lang="en-US" dirty="0"/>
              <a:t>Executive: 1-2 strong leaders tell rest what to do; division between those who support/oppose leaders; low satisfaction for those who don’t</a:t>
            </a:r>
          </a:p>
          <a:p>
            <a:pPr lvl="1"/>
            <a:r>
              <a:rPr lang="en-US" b="1" u="sng" dirty="0"/>
              <a:t>Collaborative</a:t>
            </a:r>
            <a:r>
              <a:rPr lang="en-US" dirty="0"/>
              <a:t>: High levels of verbal and musical discourse; decisions through modeling and discussion; generally report high levels of satisfaction</a:t>
            </a:r>
          </a:p>
          <a:p>
            <a:endParaRPr lang="en-US" dirty="0"/>
          </a:p>
        </p:txBody>
      </p:sp>
    </p:spTree>
    <p:extLst>
      <p:ext uri="{BB962C8B-B14F-4D97-AF65-F5344CB8AC3E}">
        <p14:creationId xmlns:p14="http://schemas.microsoft.com/office/powerpoint/2010/main" val="41748885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Composition</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Research: Steps vary </a:t>
            </a:r>
          </a:p>
          <a:p>
            <a:r>
              <a:rPr lang="en-US" dirty="0" smtClean="0"/>
              <a:t>Impulse &amp; Inspiration</a:t>
            </a:r>
          </a:p>
          <a:p>
            <a:r>
              <a:rPr lang="en-US" dirty="0" smtClean="0"/>
              <a:t>Exploration </a:t>
            </a:r>
          </a:p>
          <a:p>
            <a:r>
              <a:rPr lang="en-US" dirty="0" smtClean="0"/>
              <a:t>Planning</a:t>
            </a:r>
          </a:p>
          <a:p>
            <a:r>
              <a:rPr lang="en-US" dirty="0" smtClean="0"/>
              <a:t>Idea Generation, Testing &amp; Selection</a:t>
            </a:r>
          </a:p>
          <a:p>
            <a:r>
              <a:rPr lang="en-US" dirty="0" smtClean="0"/>
              <a:t>Preservation</a:t>
            </a:r>
          </a:p>
          <a:p>
            <a:r>
              <a:rPr lang="en-US" dirty="0" smtClean="0"/>
              <a:t>Product Assembly, Revision &amp; Editing</a:t>
            </a:r>
          </a:p>
          <a:p>
            <a:r>
              <a:rPr lang="en-US" dirty="0" smtClean="0"/>
              <a:t>Performance and Evaluation</a:t>
            </a:r>
            <a:endParaRPr lang="en-US" dirty="0"/>
          </a:p>
        </p:txBody>
      </p:sp>
    </p:spTree>
    <p:extLst>
      <p:ext uri="{BB962C8B-B14F-4D97-AF65-F5344CB8AC3E}">
        <p14:creationId xmlns:p14="http://schemas.microsoft.com/office/powerpoint/2010/main" val="3792515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Impulse &amp; Inspiration</a:t>
            </a:r>
            <a:endParaRPr lang="en-US" dirty="0"/>
          </a:p>
        </p:txBody>
      </p:sp>
      <p:sp>
        <p:nvSpPr>
          <p:cNvPr id="3" name="Content Placeholder 2"/>
          <p:cNvSpPr>
            <a:spLocks noGrp="1"/>
          </p:cNvSpPr>
          <p:nvPr>
            <p:ph idx="1"/>
          </p:nvPr>
        </p:nvSpPr>
        <p:spPr>
          <a:xfrm>
            <a:off x="457200" y="1600200"/>
            <a:ext cx="7467600" cy="4724400"/>
          </a:xfrm>
        </p:spPr>
        <p:txBody>
          <a:bodyPr>
            <a:normAutofit/>
          </a:bodyPr>
          <a:lstStyle/>
          <a:p>
            <a:r>
              <a:rPr lang="en-US" dirty="0" smtClean="0"/>
              <a:t>Young  children spontaneously make up music to partner, support, and enhance daily activities and play</a:t>
            </a:r>
          </a:p>
          <a:p>
            <a:r>
              <a:rPr lang="en-US" dirty="0" smtClean="0"/>
              <a:t>Impulse becomes inspiration when connected to something physical or mental: feelings, sound fragments, art, literature, theatre, relationships between people, the way animals move…</a:t>
            </a:r>
          </a:p>
          <a:p>
            <a:r>
              <a:rPr lang="en-US" dirty="0" smtClean="0"/>
              <a:t>Musical aspect comes when an impulse reflects melodic, rhythmic, or harmonic materials</a:t>
            </a:r>
          </a:p>
        </p:txBody>
      </p:sp>
    </p:spTree>
    <p:extLst>
      <p:ext uri="{BB962C8B-B14F-4D97-AF65-F5344CB8AC3E}">
        <p14:creationId xmlns:p14="http://schemas.microsoft.com/office/powerpoint/2010/main" val="21797901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Exploration</a:t>
            </a:r>
            <a:endParaRPr lang="en-US" dirty="0"/>
          </a:p>
        </p:txBody>
      </p:sp>
      <p:sp>
        <p:nvSpPr>
          <p:cNvPr id="3" name="Content Placeholder 2"/>
          <p:cNvSpPr>
            <a:spLocks noGrp="1"/>
          </p:cNvSpPr>
          <p:nvPr>
            <p:ph idx="1"/>
          </p:nvPr>
        </p:nvSpPr>
        <p:spPr/>
        <p:txBody>
          <a:bodyPr>
            <a:normAutofit/>
          </a:bodyPr>
          <a:lstStyle/>
          <a:p>
            <a:r>
              <a:rPr lang="en-US" dirty="0" smtClean="0"/>
              <a:t>Become familiar with available tools and materials</a:t>
            </a:r>
          </a:p>
          <a:p>
            <a:r>
              <a:rPr lang="en-US" dirty="0" smtClean="0"/>
              <a:t>What sounds can be generated?</a:t>
            </a:r>
          </a:p>
          <a:p>
            <a:r>
              <a:rPr lang="en-US" dirty="0" smtClean="0"/>
              <a:t>Tools and materials define the sound palette</a:t>
            </a:r>
          </a:p>
          <a:p>
            <a:r>
              <a:rPr lang="en-US" dirty="0" smtClean="0"/>
              <a:t>Playing with tools &amp; materials</a:t>
            </a:r>
            <a:r>
              <a:rPr lang="en-US" dirty="0"/>
              <a:t> </a:t>
            </a:r>
            <a:r>
              <a:rPr lang="en-US" dirty="0" smtClean="0"/>
              <a:t>in relation to inspiration generates possibilities and ideas</a:t>
            </a:r>
          </a:p>
          <a:p>
            <a:r>
              <a:rPr lang="en-US" u="sng" dirty="0" smtClean="0"/>
              <a:t>Novice composers more influenced by tools than by </a:t>
            </a:r>
            <a:r>
              <a:rPr lang="en-US" u="sng" dirty="0" smtClean="0"/>
              <a:t>musical </a:t>
            </a:r>
            <a:r>
              <a:rPr lang="en-US" u="sng" dirty="0" smtClean="0"/>
              <a:t>ideas </a:t>
            </a:r>
            <a:endParaRPr lang="en-US" u="sng" dirty="0"/>
          </a:p>
        </p:txBody>
      </p:sp>
    </p:spTree>
    <p:extLst>
      <p:ext uri="{BB962C8B-B14F-4D97-AF65-F5344CB8AC3E}">
        <p14:creationId xmlns:p14="http://schemas.microsoft.com/office/powerpoint/2010/main" val="39394265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to Planning</a:t>
            </a:r>
          </a:p>
        </p:txBody>
      </p:sp>
      <p:sp>
        <p:nvSpPr>
          <p:cNvPr id="3" name="Content Placeholder 2"/>
          <p:cNvSpPr>
            <a:spLocks noGrp="1"/>
          </p:cNvSpPr>
          <p:nvPr>
            <p:ph idx="1"/>
          </p:nvPr>
        </p:nvSpPr>
        <p:spPr/>
        <p:txBody>
          <a:bodyPr/>
          <a:lstStyle/>
          <a:p>
            <a:r>
              <a:rPr lang="en-US" dirty="0" smtClean="0"/>
              <a:t>Composers recognize their intention—what they want to create</a:t>
            </a:r>
          </a:p>
          <a:p>
            <a:r>
              <a:rPr lang="en-US" dirty="0" smtClean="0"/>
              <a:t>Initial sound/musical inspirations </a:t>
            </a:r>
            <a:r>
              <a:rPr lang="en-US" u="sng" dirty="0" smtClean="0"/>
              <a:t>frame</a:t>
            </a:r>
            <a:r>
              <a:rPr lang="en-US" dirty="0" smtClean="0"/>
              <a:t> key decisions</a:t>
            </a:r>
          </a:p>
          <a:p>
            <a:r>
              <a:rPr lang="en-US" dirty="0" smtClean="0"/>
              <a:t>How to tackle the task; defining the task in comfortable or familiar terms; developing belief in </a:t>
            </a:r>
            <a:r>
              <a:rPr lang="en-US" dirty="0" smtClean="0"/>
              <a:t>project</a:t>
            </a:r>
          </a:p>
          <a:p>
            <a:r>
              <a:rPr lang="en-US" dirty="0"/>
              <a:t>“…determine how appropriate “ideas” are in the CONTEXT of the work (challenge).”</a:t>
            </a:r>
          </a:p>
          <a:p>
            <a:endParaRPr lang="en-US" dirty="0"/>
          </a:p>
        </p:txBody>
      </p:sp>
    </p:spTree>
    <p:extLst>
      <p:ext uri="{BB962C8B-B14F-4D97-AF65-F5344CB8AC3E}">
        <p14:creationId xmlns:p14="http://schemas.microsoft.com/office/powerpoint/2010/main" val="19656085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a:t>
            </a:r>
            <a:endParaRPr lang="en-US" dirty="0"/>
          </a:p>
        </p:txBody>
      </p:sp>
      <p:sp>
        <p:nvSpPr>
          <p:cNvPr id="3" name="Content Placeholder 2"/>
          <p:cNvSpPr>
            <a:spLocks noGrp="1"/>
          </p:cNvSpPr>
          <p:nvPr>
            <p:ph idx="1"/>
          </p:nvPr>
        </p:nvSpPr>
        <p:spPr>
          <a:xfrm>
            <a:off x="457200" y="1600200"/>
            <a:ext cx="7543800" cy="4724400"/>
          </a:xfrm>
        </p:spPr>
        <p:txBody>
          <a:bodyPr>
            <a:normAutofit/>
          </a:bodyPr>
          <a:lstStyle/>
          <a:p>
            <a:r>
              <a:rPr lang="en-US" dirty="0" smtClean="0"/>
              <a:t>Two views</a:t>
            </a:r>
          </a:p>
          <a:p>
            <a:pPr lvl="1"/>
            <a:r>
              <a:rPr lang="en-US" dirty="0" smtClean="0"/>
              <a:t>Conceive entire piece before working on parts</a:t>
            </a:r>
          </a:p>
          <a:p>
            <a:pPr lvl="1"/>
            <a:r>
              <a:rPr lang="en-US" dirty="0" smtClean="0"/>
              <a:t>Whole emerges in the process of composing and interacting with materials</a:t>
            </a:r>
          </a:p>
          <a:p>
            <a:r>
              <a:rPr lang="en-US" dirty="0" smtClean="0"/>
              <a:t>Balance of Musical and Managerial Needs</a:t>
            </a:r>
          </a:p>
          <a:p>
            <a:r>
              <a:rPr lang="en-US" dirty="0" smtClean="0"/>
              <a:t>Managerial choices must advance musical goals</a:t>
            </a:r>
          </a:p>
          <a:p>
            <a:r>
              <a:rPr lang="en-US" dirty="0" smtClean="0"/>
              <a:t>Use of allotted time, resources and materials; who does what; how to bring it together</a:t>
            </a:r>
            <a:endParaRPr lang="en-US" dirty="0"/>
          </a:p>
        </p:txBody>
      </p:sp>
    </p:spTree>
    <p:extLst>
      <p:ext uri="{BB962C8B-B14F-4D97-AF65-F5344CB8AC3E}">
        <p14:creationId xmlns:p14="http://schemas.microsoft.com/office/powerpoint/2010/main" val="582182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 </a:t>
            </a:r>
            <a:r>
              <a:rPr lang="en-US" dirty="0" smtClean="0"/>
              <a:t>Testing </a:t>
            </a:r>
            <a:r>
              <a:rPr lang="en-US" dirty="0" smtClean="0"/>
              <a:t>&amp; Selection</a:t>
            </a:r>
            <a:endParaRPr lang="en-US" dirty="0"/>
          </a:p>
        </p:txBody>
      </p:sp>
      <p:sp>
        <p:nvSpPr>
          <p:cNvPr id="3" name="Content Placeholder 2"/>
          <p:cNvSpPr>
            <a:spLocks noGrp="1"/>
          </p:cNvSpPr>
          <p:nvPr>
            <p:ph idx="1"/>
          </p:nvPr>
        </p:nvSpPr>
        <p:spPr/>
        <p:txBody>
          <a:bodyPr>
            <a:normAutofit/>
          </a:bodyPr>
          <a:lstStyle/>
          <a:p>
            <a:r>
              <a:rPr lang="en-US" dirty="0" smtClean="0"/>
              <a:t>Task </a:t>
            </a:r>
            <a:r>
              <a:rPr lang="en-US" dirty="0" smtClean="0"/>
              <a:t>structure important; ideas generated by encountering and identifying challenges</a:t>
            </a:r>
          </a:p>
          <a:p>
            <a:r>
              <a:rPr lang="en-US" dirty="0" smtClean="0"/>
              <a:t>More experienced composers generate multiple ideas, look for best solution</a:t>
            </a:r>
          </a:p>
          <a:p>
            <a:r>
              <a:rPr lang="en-US" dirty="0" smtClean="0"/>
              <a:t>BRAINSTORMING IS CRITICAL; adhering to a single idea limits/halts compositional process</a:t>
            </a:r>
          </a:p>
          <a:p>
            <a:r>
              <a:rPr lang="en-US" dirty="0" smtClean="0"/>
              <a:t>Personal agency and motivation </a:t>
            </a:r>
            <a:r>
              <a:rPr lang="en-US" dirty="0" smtClean="0"/>
              <a:t>comes from </a:t>
            </a:r>
            <a:r>
              <a:rPr lang="en-US" dirty="0" smtClean="0"/>
              <a:t>valuing </a:t>
            </a:r>
            <a:r>
              <a:rPr lang="en-US" dirty="0" smtClean="0"/>
              <a:t>contributions of all</a:t>
            </a:r>
            <a:endParaRPr lang="en-US" dirty="0" smtClean="0"/>
          </a:p>
          <a:p>
            <a:r>
              <a:rPr lang="en-US" dirty="0" smtClean="0"/>
              <a:t>Test which of the “ideas” fit the context, challenge or problem definition best</a:t>
            </a:r>
            <a:endParaRPr lang="en-US" dirty="0"/>
          </a:p>
        </p:txBody>
      </p:sp>
    </p:spTree>
    <p:extLst>
      <p:ext uri="{BB962C8B-B14F-4D97-AF65-F5344CB8AC3E}">
        <p14:creationId xmlns:p14="http://schemas.microsoft.com/office/powerpoint/2010/main" val="22163714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 </a:t>
            </a:r>
            <a:r>
              <a:rPr lang="en-US" dirty="0" smtClean="0"/>
              <a:t>Testing </a:t>
            </a:r>
            <a:r>
              <a:rPr lang="en-US" dirty="0" smtClean="0"/>
              <a:t>&amp; Selection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Repetition of sound images/ideas to:</a:t>
            </a:r>
          </a:p>
          <a:p>
            <a:pPr lvl="1"/>
            <a:r>
              <a:rPr lang="en-US" dirty="0" smtClean="0"/>
              <a:t>Compare one competing idea to another</a:t>
            </a:r>
          </a:p>
          <a:p>
            <a:pPr lvl="1"/>
            <a:r>
              <a:rPr lang="en-US" dirty="0" smtClean="0"/>
              <a:t>Fit winning idea into musical whole</a:t>
            </a:r>
          </a:p>
          <a:p>
            <a:r>
              <a:rPr lang="en-US" dirty="0" smtClean="0"/>
              <a:t>Issue: Composition research unsure how repetition impacts preference for ideas.</a:t>
            </a:r>
          </a:p>
          <a:p>
            <a:pPr lvl="1"/>
            <a:r>
              <a:rPr lang="en-US" dirty="0" smtClean="0"/>
              <a:t>More we hear, more comfortable we get</a:t>
            </a:r>
          </a:p>
          <a:p>
            <a:pPr lvl="1"/>
            <a:r>
              <a:rPr lang="en-US" dirty="0" smtClean="0"/>
              <a:t>Increasingly appealing; hard to be objective</a:t>
            </a:r>
          </a:p>
          <a:p>
            <a:r>
              <a:rPr lang="en-US" dirty="0" smtClean="0"/>
              <a:t>Other challenges: </a:t>
            </a:r>
            <a:r>
              <a:rPr lang="en-US" dirty="0" smtClean="0"/>
              <a:t>Self-consciousness; hard </a:t>
            </a:r>
            <a:r>
              <a:rPr lang="en-US" dirty="0" smtClean="0"/>
              <a:t>to introduce ideas to peers; hard to “market” these ideas as worth including; comfort level with </a:t>
            </a:r>
            <a:r>
              <a:rPr lang="en-US" dirty="0" smtClean="0"/>
              <a:t>debate</a:t>
            </a:r>
          </a:p>
          <a:p>
            <a:r>
              <a:rPr lang="en-US" dirty="0" smtClean="0"/>
              <a:t>This process develops and assesses 21</a:t>
            </a:r>
            <a:r>
              <a:rPr lang="en-US" baseline="30000" dirty="0" smtClean="0"/>
              <a:t>st</a:t>
            </a:r>
            <a:r>
              <a:rPr lang="en-US" dirty="0" smtClean="0"/>
              <a:t> Century Skills (creativity and collaboration)</a:t>
            </a:r>
            <a:endParaRPr lang="en-US" dirty="0"/>
          </a:p>
        </p:txBody>
      </p:sp>
    </p:spTree>
    <p:extLst>
      <p:ext uri="{BB962C8B-B14F-4D97-AF65-F5344CB8AC3E}">
        <p14:creationId xmlns:p14="http://schemas.microsoft.com/office/powerpoint/2010/main" val="31994437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Preservation</a:t>
            </a:r>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Memory</a:t>
            </a:r>
          </a:p>
          <a:p>
            <a:r>
              <a:rPr lang="en-US" dirty="0" smtClean="0"/>
              <a:t>Invented or formal notation</a:t>
            </a:r>
          </a:p>
          <a:p>
            <a:r>
              <a:rPr lang="en-US" dirty="0" smtClean="0"/>
              <a:t>Recording</a:t>
            </a:r>
            <a:endParaRPr lang="en-US" dirty="0"/>
          </a:p>
        </p:txBody>
      </p:sp>
    </p:spTree>
    <p:extLst>
      <p:ext uri="{BB962C8B-B14F-4D97-AF65-F5344CB8AC3E}">
        <p14:creationId xmlns:p14="http://schemas.microsoft.com/office/powerpoint/2010/main" val="38169611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Assembly</a:t>
            </a:r>
          </a:p>
        </p:txBody>
      </p:sp>
      <p:sp>
        <p:nvSpPr>
          <p:cNvPr id="3" name="Content Placeholder 2"/>
          <p:cNvSpPr>
            <a:spLocks noGrp="1"/>
          </p:cNvSpPr>
          <p:nvPr>
            <p:ph idx="1"/>
          </p:nvPr>
        </p:nvSpPr>
        <p:spPr>
          <a:xfrm>
            <a:off x="457200" y="1600200"/>
            <a:ext cx="7239000" cy="4724400"/>
          </a:xfrm>
        </p:spPr>
        <p:txBody>
          <a:bodyPr>
            <a:normAutofit/>
          </a:bodyPr>
          <a:lstStyle/>
          <a:p>
            <a:r>
              <a:rPr lang="en-US" dirty="0" smtClean="0"/>
              <a:t>Challenge: aligning and synchronizing the parts to match the initial intention</a:t>
            </a:r>
          </a:p>
          <a:p>
            <a:r>
              <a:rPr lang="en-US" u="sng" dirty="0" smtClean="0"/>
              <a:t>Collaborative Groups</a:t>
            </a:r>
            <a:r>
              <a:rPr lang="en-US" dirty="0" smtClean="0"/>
              <a:t>: tend to assemble pieces as each new idea is generated, tested, and selected; assembly and rehearsal go hand in hand</a:t>
            </a:r>
          </a:p>
          <a:p>
            <a:endParaRPr lang="en-US" dirty="0"/>
          </a:p>
        </p:txBody>
      </p:sp>
    </p:spTree>
    <p:extLst>
      <p:ext uri="{BB962C8B-B14F-4D97-AF65-F5344CB8AC3E}">
        <p14:creationId xmlns:p14="http://schemas.microsoft.com/office/powerpoint/2010/main" val="1798523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Composition </a:t>
            </a:r>
            <a:r>
              <a:rPr lang="en-US" dirty="0" smtClean="0"/>
              <a:t>is a process</a:t>
            </a:r>
          </a:p>
          <a:p>
            <a:pPr lvl="1"/>
            <a:r>
              <a:rPr lang="en-US" dirty="0" smtClean="0"/>
              <a:t>Thinking about sound, thinking in sound, exploring sound, generating ideas (explain what an idea is), testing ideas, selecting ideas</a:t>
            </a:r>
          </a:p>
          <a:p>
            <a:r>
              <a:rPr lang="en-US" dirty="0" smtClean="0"/>
              <a:t>Composition is a tool for musical thinking</a:t>
            </a:r>
          </a:p>
          <a:p>
            <a:pPr lvl="1"/>
            <a:r>
              <a:rPr lang="en-US" dirty="0" smtClean="0"/>
              <a:t>Gardner, Disciplined Mind</a:t>
            </a:r>
          </a:p>
          <a:p>
            <a:pPr lvl="1"/>
            <a:r>
              <a:rPr lang="en-US" dirty="0" smtClean="0"/>
              <a:t>Intellect and Intuition</a:t>
            </a:r>
          </a:p>
          <a:p>
            <a:pPr lvl="1"/>
            <a:r>
              <a:rPr lang="en-US" dirty="0" smtClean="0"/>
              <a:t>Discover things previously unaware of before interacting with sounds</a:t>
            </a:r>
          </a:p>
        </p:txBody>
      </p:sp>
    </p:spTree>
    <p:extLst>
      <p:ext uri="{BB962C8B-B14F-4D97-AF65-F5344CB8AC3E}">
        <p14:creationId xmlns:p14="http://schemas.microsoft.com/office/powerpoint/2010/main" val="2545378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 Assembly, Revision &amp; Editing</a:t>
            </a:r>
          </a:p>
        </p:txBody>
      </p:sp>
      <p:sp>
        <p:nvSpPr>
          <p:cNvPr id="3" name="Content Placeholder 2"/>
          <p:cNvSpPr>
            <a:spLocks noGrp="1"/>
          </p:cNvSpPr>
          <p:nvPr>
            <p:ph idx="1"/>
          </p:nvPr>
        </p:nvSpPr>
        <p:spPr>
          <a:xfrm>
            <a:off x="457200" y="1600200"/>
            <a:ext cx="7543800" cy="4724400"/>
          </a:xfrm>
        </p:spPr>
        <p:txBody>
          <a:bodyPr>
            <a:normAutofit/>
          </a:bodyPr>
          <a:lstStyle/>
          <a:p>
            <a:r>
              <a:rPr lang="en-US" dirty="0" smtClean="0"/>
              <a:t>Different strategies:</a:t>
            </a:r>
          </a:p>
          <a:p>
            <a:pPr lvl="1"/>
            <a:r>
              <a:rPr lang="en-US" dirty="0" smtClean="0"/>
              <a:t>Make changes until external hearing matches the </a:t>
            </a:r>
            <a:r>
              <a:rPr lang="en-US" dirty="0" smtClean="0"/>
              <a:t>original </a:t>
            </a:r>
            <a:r>
              <a:rPr lang="en-US" dirty="0" smtClean="0"/>
              <a:t>internal model or inspiration</a:t>
            </a:r>
            <a:endParaRPr lang="en-US" dirty="0" smtClean="0"/>
          </a:p>
          <a:p>
            <a:pPr lvl="1"/>
            <a:r>
              <a:rPr lang="en-US" dirty="0" smtClean="0"/>
              <a:t>Open-ended; musical gestures shaped and unified together in dialogue between materials and composers</a:t>
            </a:r>
          </a:p>
          <a:p>
            <a:pPr lvl="1"/>
            <a:r>
              <a:rPr lang="en-US" dirty="0" smtClean="0"/>
              <a:t>Unity through:</a:t>
            </a:r>
          </a:p>
          <a:p>
            <a:pPr lvl="2"/>
            <a:r>
              <a:rPr lang="en-US" dirty="0" smtClean="0"/>
              <a:t>Development (expansion of musical ideas horizontally or vertically) </a:t>
            </a:r>
          </a:p>
          <a:p>
            <a:pPr lvl="2"/>
            <a:r>
              <a:rPr lang="en-US" dirty="0" smtClean="0"/>
              <a:t>Extension (addition of new musical ideas)</a:t>
            </a:r>
            <a:endParaRPr lang="en-US" dirty="0"/>
          </a:p>
        </p:txBody>
      </p:sp>
    </p:spTree>
    <p:extLst>
      <p:ext uri="{BB962C8B-B14F-4D97-AF65-F5344CB8AC3E}">
        <p14:creationId xmlns:p14="http://schemas.microsoft.com/office/powerpoint/2010/main" val="11354381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 Assembly, Revision &amp; Editing</a:t>
            </a:r>
          </a:p>
        </p:txBody>
      </p:sp>
      <p:sp>
        <p:nvSpPr>
          <p:cNvPr id="3" name="Content Placeholder 2"/>
          <p:cNvSpPr>
            <a:spLocks noGrp="1"/>
          </p:cNvSpPr>
          <p:nvPr>
            <p:ph idx="1"/>
          </p:nvPr>
        </p:nvSpPr>
        <p:spPr>
          <a:xfrm>
            <a:off x="457200" y="1600200"/>
            <a:ext cx="7391400" cy="4724400"/>
          </a:xfrm>
        </p:spPr>
        <p:txBody>
          <a:bodyPr>
            <a:normAutofit/>
          </a:bodyPr>
          <a:lstStyle/>
          <a:p>
            <a:r>
              <a:rPr lang="en-US" dirty="0" smtClean="0"/>
              <a:t>Revision:</a:t>
            </a:r>
          </a:p>
          <a:p>
            <a:pPr lvl="1"/>
            <a:r>
              <a:rPr lang="en-US" dirty="0" smtClean="0"/>
              <a:t>Starts when composers can hear their work from a new perspective </a:t>
            </a:r>
            <a:endParaRPr lang="en-US" dirty="0" smtClean="0"/>
          </a:p>
          <a:p>
            <a:pPr lvl="1"/>
            <a:r>
              <a:rPr lang="en-US" dirty="0" smtClean="0"/>
              <a:t>Critical </a:t>
            </a:r>
            <a:r>
              <a:rPr lang="en-US" dirty="0" smtClean="0"/>
              <a:t>and objective listening</a:t>
            </a:r>
          </a:p>
          <a:p>
            <a:r>
              <a:rPr lang="en-US" dirty="0" smtClean="0"/>
              <a:t>Editing</a:t>
            </a:r>
          </a:p>
          <a:p>
            <a:pPr lvl="1"/>
            <a:r>
              <a:rPr lang="en-US" dirty="0" smtClean="0"/>
              <a:t> Musical editing for clarity, coherence, voice, style</a:t>
            </a:r>
          </a:p>
          <a:p>
            <a:pPr lvl="2"/>
            <a:r>
              <a:rPr lang="en-US" dirty="0" smtClean="0"/>
              <a:t>Ex: Adjusting rhythmic motives for stronger relationship between two main ideas</a:t>
            </a:r>
          </a:p>
          <a:p>
            <a:pPr lvl="1"/>
            <a:r>
              <a:rPr lang="en-US" dirty="0" smtClean="0"/>
              <a:t>Mechanical issues: adding notations, interpretive instructions</a:t>
            </a:r>
          </a:p>
          <a:p>
            <a:endParaRPr lang="en-US" dirty="0"/>
          </a:p>
        </p:txBody>
      </p:sp>
    </p:spTree>
    <p:extLst>
      <p:ext uri="{BB962C8B-B14F-4D97-AF65-F5344CB8AC3E}">
        <p14:creationId xmlns:p14="http://schemas.microsoft.com/office/powerpoint/2010/main" val="22700362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and Evaluation</a:t>
            </a:r>
            <a:endParaRPr lang="en-US" dirty="0"/>
          </a:p>
        </p:txBody>
      </p:sp>
      <p:sp>
        <p:nvSpPr>
          <p:cNvPr id="3" name="Content Placeholder 2"/>
          <p:cNvSpPr>
            <a:spLocks noGrp="1"/>
          </p:cNvSpPr>
          <p:nvPr>
            <p:ph idx="1"/>
          </p:nvPr>
        </p:nvSpPr>
        <p:spPr>
          <a:xfrm>
            <a:off x="457200" y="1600200"/>
            <a:ext cx="7239000" cy="4724400"/>
          </a:xfrm>
        </p:spPr>
        <p:txBody>
          <a:bodyPr>
            <a:normAutofit lnSpcReduction="10000"/>
          </a:bodyPr>
          <a:lstStyle/>
          <a:p>
            <a:r>
              <a:rPr lang="en-US" dirty="0" smtClean="0"/>
              <a:t>Sharing: A form of celebration</a:t>
            </a:r>
          </a:p>
          <a:p>
            <a:r>
              <a:rPr lang="en-US" dirty="0" smtClean="0"/>
              <a:t>Evaluation is ongoing throughout the compositional process (formative)</a:t>
            </a:r>
          </a:p>
          <a:p>
            <a:r>
              <a:rPr lang="en-US" dirty="0" smtClean="0"/>
              <a:t>In context of APS Music Performance Assessment, evaluation is more of a critical reflection</a:t>
            </a:r>
          </a:p>
          <a:p>
            <a:r>
              <a:rPr lang="en-US" dirty="0" smtClean="0"/>
              <a:t>Listening to young composer’s perspective provides insight into their understanding of how instruments shape their work, performance considerations that impacted decisions (ex; fairness, everyone getting a turn)</a:t>
            </a:r>
          </a:p>
        </p:txBody>
      </p:sp>
    </p:spTree>
    <p:extLst>
      <p:ext uri="{BB962C8B-B14F-4D97-AF65-F5344CB8AC3E}">
        <p14:creationId xmlns:p14="http://schemas.microsoft.com/office/powerpoint/2010/main" val="33530728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Quality of work directly proportional to quantity of time invested</a:t>
            </a:r>
            <a:endParaRPr lang="en-US" dirty="0"/>
          </a:p>
        </p:txBody>
      </p:sp>
    </p:spTree>
    <p:extLst>
      <p:ext uri="{BB962C8B-B14F-4D97-AF65-F5344CB8AC3E}">
        <p14:creationId xmlns:p14="http://schemas.microsoft.com/office/powerpoint/2010/main" val="14763420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Notational skills are not a prerequisite to compositional activity. They are an outgrowth of generative musical thinking met with the challenge of limited memory. (</a:t>
            </a:r>
            <a:r>
              <a:rPr lang="en-US" dirty="0" err="1" smtClean="0"/>
              <a:t>Kaschub</a:t>
            </a:r>
            <a:r>
              <a:rPr lang="en-US" dirty="0" smtClean="0"/>
              <a:t> &amp; Smith, 2009)</a:t>
            </a:r>
          </a:p>
          <a:p>
            <a:r>
              <a:rPr lang="en-US" dirty="0" smtClean="0"/>
              <a:t>In order for notation to be meaningful, the need to notate must </a:t>
            </a:r>
            <a:r>
              <a:rPr lang="en-US" dirty="0" smtClean="0"/>
              <a:t>originate </a:t>
            </a:r>
            <a:r>
              <a:rPr lang="en-US" dirty="0" smtClean="0"/>
              <a:t>with the composer (</a:t>
            </a:r>
            <a:r>
              <a:rPr lang="en-US" dirty="0" err="1" smtClean="0"/>
              <a:t>Upitis</a:t>
            </a:r>
            <a:r>
              <a:rPr lang="en-US" dirty="0" smtClean="0"/>
              <a:t>, 1992)</a:t>
            </a:r>
            <a:endParaRPr lang="en-US" dirty="0"/>
          </a:p>
        </p:txBody>
      </p:sp>
    </p:spTree>
    <p:extLst>
      <p:ext uri="{BB962C8B-B14F-4D97-AF65-F5344CB8AC3E}">
        <p14:creationId xmlns:p14="http://schemas.microsoft.com/office/powerpoint/2010/main" val="34638240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Download this </a:t>
            </a:r>
            <a:r>
              <a:rPr lang="en-US" dirty="0" err="1" smtClean="0"/>
              <a:t>Powerpoint</a:t>
            </a:r>
            <a:endParaRPr lang="en-US" dirty="0"/>
          </a:p>
        </p:txBody>
      </p:sp>
      <p:sp>
        <p:nvSpPr>
          <p:cNvPr id="3" name="Content Placeholder 2"/>
          <p:cNvSpPr>
            <a:spLocks noGrp="1"/>
          </p:cNvSpPr>
          <p:nvPr>
            <p:ph idx="1"/>
          </p:nvPr>
        </p:nvSpPr>
        <p:spPr/>
        <p:txBody>
          <a:bodyPr/>
          <a:lstStyle/>
          <a:p>
            <a:r>
              <a:rPr lang="en-US" dirty="0" smtClean="0">
                <a:hlinkClick r:id="rId2"/>
              </a:rPr>
              <a:t>www.igniteart.weebly.com</a:t>
            </a:r>
            <a:endParaRPr lang="en-US" dirty="0" smtClean="0"/>
          </a:p>
          <a:p>
            <a:pPr lvl="1"/>
            <a:r>
              <a:rPr lang="en-US" dirty="0" smtClean="0"/>
              <a:t>Click on APS Music Assessments link</a:t>
            </a:r>
          </a:p>
        </p:txBody>
      </p:sp>
    </p:spTree>
    <p:extLst>
      <p:ext uri="{BB962C8B-B14F-4D97-AF65-F5344CB8AC3E}">
        <p14:creationId xmlns:p14="http://schemas.microsoft.com/office/powerpoint/2010/main" val="3717137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Composition is a form of research leading to the generation of new knowledge</a:t>
            </a:r>
          </a:p>
          <a:p>
            <a:pPr lvl="1"/>
            <a:r>
              <a:rPr lang="en-US" dirty="0" smtClean="0"/>
              <a:t>Finding a problem, defining a problem, testing ideas, formulating an original response, sharing results</a:t>
            </a:r>
          </a:p>
          <a:p>
            <a:pPr lvl="1"/>
            <a:r>
              <a:rPr lang="en-US" dirty="0" smtClean="0"/>
              <a:t>Outcome: construction of knowledge, understanding, feelings and experiences beyond the limits of words</a:t>
            </a:r>
          </a:p>
          <a:p>
            <a:r>
              <a:rPr lang="en-US" dirty="0" smtClean="0"/>
              <a:t>Composition occurs within a web of relationships</a:t>
            </a:r>
          </a:p>
          <a:p>
            <a:pPr lvl="1"/>
            <a:r>
              <a:rPr lang="en-US" dirty="0" smtClean="0"/>
              <a:t>For young composer, relationship between sounds of composition and intended audience is </a:t>
            </a:r>
            <a:r>
              <a:rPr lang="en-US" dirty="0" smtClean="0"/>
              <a:t>paramount</a:t>
            </a:r>
            <a:endParaRPr lang="en-US" dirty="0" smtClean="0"/>
          </a:p>
        </p:txBody>
      </p:sp>
    </p:spTree>
    <p:extLst>
      <p:ext uri="{BB962C8B-B14F-4D97-AF65-F5344CB8AC3E}">
        <p14:creationId xmlns:p14="http://schemas.microsoft.com/office/powerpoint/2010/main" val="3100068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Assessment of composition requires both objective and subjective perspectives</a:t>
            </a:r>
          </a:p>
          <a:p>
            <a:pPr lvl="1"/>
            <a:r>
              <a:rPr lang="en-US" dirty="0"/>
              <a:t>Assessment can not be a check off list; we must analyze the system of relationships young composers bring together (See Pink, Symphony)</a:t>
            </a:r>
          </a:p>
          <a:p>
            <a:endParaRPr lang="en-US" dirty="0"/>
          </a:p>
        </p:txBody>
      </p:sp>
    </p:spTree>
    <p:extLst>
      <p:ext uri="{BB962C8B-B14F-4D97-AF65-F5344CB8AC3E}">
        <p14:creationId xmlns:p14="http://schemas.microsoft.com/office/powerpoint/2010/main" val="3046132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Principles For Composition</a:t>
            </a:r>
            <a:endParaRPr lang="en-US" dirty="0"/>
          </a:p>
        </p:txBody>
      </p:sp>
      <p:sp>
        <p:nvSpPr>
          <p:cNvPr id="3" name="Content Placeholder 2"/>
          <p:cNvSpPr>
            <a:spLocks noGrp="1"/>
          </p:cNvSpPr>
          <p:nvPr>
            <p:ph idx="1"/>
          </p:nvPr>
        </p:nvSpPr>
        <p:spPr/>
        <p:txBody>
          <a:bodyPr>
            <a:normAutofit/>
          </a:bodyPr>
          <a:lstStyle/>
          <a:p>
            <a:r>
              <a:rPr lang="en-US" dirty="0" smtClean="0"/>
              <a:t>Sound and Silence</a:t>
            </a:r>
          </a:p>
          <a:p>
            <a:r>
              <a:rPr lang="en-US" dirty="0" smtClean="0"/>
              <a:t>Motion and Stasis</a:t>
            </a:r>
          </a:p>
          <a:p>
            <a:r>
              <a:rPr lang="en-US" dirty="0" smtClean="0"/>
              <a:t>Unity and Variety</a:t>
            </a:r>
          </a:p>
          <a:p>
            <a:r>
              <a:rPr lang="en-US" dirty="0" smtClean="0"/>
              <a:t>Tension and Release</a:t>
            </a:r>
          </a:p>
          <a:p>
            <a:r>
              <a:rPr lang="en-US" dirty="0" smtClean="0"/>
              <a:t>Stability and Instability</a:t>
            </a:r>
          </a:p>
          <a:p>
            <a:r>
              <a:rPr lang="en-US" dirty="0" smtClean="0"/>
              <a:t>Based on Bodily Correlates (See </a:t>
            </a:r>
            <a:r>
              <a:rPr lang="en-US" u="sng" dirty="0" smtClean="0"/>
              <a:t>Minds on Music</a:t>
            </a:r>
            <a:r>
              <a:rPr lang="en-US" dirty="0" smtClean="0"/>
              <a:t>)</a:t>
            </a:r>
            <a:endParaRPr lang="en-US" dirty="0"/>
          </a:p>
        </p:txBody>
      </p:sp>
    </p:spTree>
    <p:extLst>
      <p:ext uri="{BB962C8B-B14F-4D97-AF65-F5344CB8AC3E}">
        <p14:creationId xmlns:p14="http://schemas.microsoft.com/office/powerpoint/2010/main" val="2720592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Principles For Composition</a:t>
            </a:r>
            <a:endParaRPr lang="en-US" dirty="0"/>
          </a:p>
        </p:txBody>
      </p:sp>
      <p:sp>
        <p:nvSpPr>
          <p:cNvPr id="3" name="Content Placeholder 2"/>
          <p:cNvSpPr>
            <a:spLocks noGrp="1"/>
          </p:cNvSpPr>
          <p:nvPr>
            <p:ph idx="1"/>
          </p:nvPr>
        </p:nvSpPr>
        <p:spPr/>
        <p:txBody>
          <a:bodyPr>
            <a:normAutofit/>
          </a:bodyPr>
          <a:lstStyle/>
          <a:p>
            <a:r>
              <a:rPr lang="en-US" dirty="0" smtClean="0"/>
              <a:t>5</a:t>
            </a:r>
            <a:r>
              <a:rPr lang="en-US" baseline="30000" dirty="0" smtClean="0"/>
              <a:t>th</a:t>
            </a:r>
            <a:r>
              <a:rPr lang="en-US" dirty="0" smtClean="0"/>
              <a:t> Grade: Sound </a:t>
            </a:r>
            <a:r>
              <a:rPr lang="en-US" dirty="0" smtClean="0"/>
              <a:t>and Silence</a:t>
            </a:r>
          </a:p>
          <a:p>
            <a:r>
              <a:rPr lang="en-US" dirty="0" smtClean="0"/>
              <a:t>8</a:t>
            </a:r>
            <a:r>
              <a:rPr lang="en-US" baseline="30000" dirty="0" smtClean="0"/>
              <a:t>th</a:t>
            </a:r>
            <a:r>
              <a:rPr lang="en-US" dirty="0" smtClean="0"/>
              <a:t> Grade: Tension </a:t>
            </a:r>
            <a:r>
              <a:rPr lang="en-US" dirty="0"/>
              <a:t>and Release</a:t>
            </a:r>
          </a:p>
          <a:p>
            <a:r>
              <a:rPr lang="en-US" dirty="0" smtClean="0"/>
              <a:t>High School: Unity </a:t>
            </a:r>
            <a:r>
              <a:rPr lang="en-US" dirty="0" smtClean="0"/>
              <a:t>and </a:t>
            </a:r>
            <a:r>
              <a:rPr lang="en-US" dirty="0" smtClean="0"/>
              <a:t>Variety</a:t>
            </a:r>
            <a:endParaRPr lang="en-US" dirty="0" smtClean="0"/>
          </a:p>
        </p:txBody>
      </p:sp>
    </p:spTree>
    <p:extLst>
      <p:ext uri="{BB962C8B-B14F-4D97-AF65-F5344CB8AC3E}">
        <p14:creationId xmlns:p14="http://schemas.microsoft.com/office/powerpoint/2010/main" val="4075005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This approach allows young composers to exercise their own thoughts, feelings, experiences and intuitions in creating music</a:t>
            </a:r>
          </a:p>
          <a:p>
            <a:r>
              <a:rPr lang="en-US" dirty="0" smtClean="0"/>
              <a:t>So they won’t be trapped in other people’s musical imaginations</a:t>
            </a:r>
          </a:p>
          <a:p>
            <a:r>
              <a:rPr lang="en-US" dirty="0" smtClean="0"/>
              <a:t>Process of drawing out what the young composer already knows while presenting new challenges</a:t>
            </a:r>
          </a:p>
          <a:p>
            <a:r>
              <a:rPr lang="en-US" dirty="0" smtClean="0"/>
              <a:t>Focus on evolution of individual child</a:t>
            </a:r>
            <a:endParaRPr lang="en-US" dirty="0"/>
          </a:p>
        </p:txBody>
      </p:sp>
    </p:spTree>
    <p:extLst>
      <p:ext uri="{BB962C8B-B14F-4D97-AF65-F5344CB8AC3E}">
        <p14:creationId xmlns:p14="http://schemas.microsoft.com/office/powerpoint/2010/main" val="34963447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5261</TotalTime>
  <Words>2023</Words>
  <Application>Microsoft Office PowerPoint</Application>
  <PresentationFormat>On-screen Show (4:3)</PresentationFormat>
  <Paragraphs>229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Opulent</vt:lpstr>
      <vt:lpstr>APS Performance Assessments In music</vt:lpstr>
      <vt:lpstr>PowerPoint Presentation</vt:lpstr>
      <vt:lpstr>PowerPoint Presentation</vt:lpstr>
      <vt:lpstr>PowerPoint Presentation</vt:lpstr>
      <vt:lpstr>PowerPoint Presentation</vt:lpstr>
      <vt:lpstr>PowerPoint Presentation</vt:lpstr>
      <vt:lpstr>Principles For Composition</vt:lpstr>
      <vt:lpstr>Principles For Composition</vt:lpstr>
      <vt:lpstr>PowerPoint Presentation</vt:lpstr>
      <vt:lpstr>Making Meaning Comes First</vt:lpstr>
      <vt:lpstr>PowerPoint Presentation</vt:lpstr>
      <vt:lpstr>For this task…</vt:lpstr>
      <vt:lpstr>Challenge</vt:lpstr>
      <vt:lpstr>From Research Into Composition</vt:lpstr>
      <vt:lpstr>Why we Compose</vt:lpstr>
      <vt:lpstr>Role of Age and Experience</vt:lpstr>
      <vt:lpstr>Audiation</vt:lpstr>
      <vt:lpstr>Compositional Capacities</vt:lpstr>
      <vt:lpstr>intention, expressivity, artistic craftsmanship</vt:lpstr>
      <vt:lpstr>Triangulation</vt:lpstr>
      <vt:lpstr>Intention</vt:lpstr>
      <vt:lpstr>PowerPoint Presentation</vt:lpstr>
      <vt:lpstr>PowerPoint Presentation</vt:lpstr>
      <vt:lpstr>PowerPoint Presentation</vt:lpstr>
      <vt:lpstr>Intention</vt:lpstr>
      <vt:lpstr>Expressivity</vt:lpstr>
      <vt:lpstr>Artistic Craftsmanship</vt:lpstr>
      <vt:lpstr>Working Context</vt:lpstr>
      <vt:lpstr>Working Context</vt:lpstr>
      <vt:lpstr>Common Group Styles</vt:lpstr>
      <vt:lpstr>Process of Composition</vt:lpstr>
      <vt:lpstr>Impulse &amp; Inspiration</vt:lpstr>
      <vt:lpstr>Exploration</vt:lpstr>
      <vt:lpstr>Transition to Planning</vt:lpstr>
      <vt:lpstr>Planning</vt:lpstr>
      <vt:lpstr>Idea Testing &amp; Selection</vt:lpstr>
      <vt:lpstr>Idea Testing &amp; Selection</vt:lpstr>
      <vt:lpstr>Preservation</vt:lpstr>
      <vt:lpstr>Product Assembly</vt:lpstr>
      <vt:lpstr>Product Assembly, Revision &amp; Editing</vt:lpstr>
      <vt:lpstr>Product Assembly, Revision &amp; Editing</vt:lpstr>
      <vt:lpstr>Performance and Evaluation</vt:lpstr>
      <vt:lpstr>PowerPoint Presentation</vt:lpstr>
      <vt:lpstr>PowerPoint Presentation</vt:lpstr>
      <vt:lpstr>Download this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Performance Assessments</dc:title>
  <dc:creator>Raymond E. Veon</dc:creator>
  <cp:lastModifiedBy>Raymond E. Veon</cp:lastModifiedBy>
  <cp:revision>29</cp:revision>
  <dcterms:created xsi:type="dcterms:W3CDTF">2010-12-18T03:13:10Z</dcterms:created>
  <dcterms:modified xsi:type="dcterms:W3CDTF">2011-01-05T15:00:18Z</dcterms:modified>
</cp:coreProperties>
</file>