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62" r:id="rId2"/>
    <p:sldId id="279" r:id="rId3"/>
    <p:sldId id="284" r:id="rId4"/>
    <p:sldId id="282" r:id="rId5"/>
    <p:sldId id="281" r:id="rId6"/>
    <p:sldId id="260" r:id="rId7"/>
    <p:sldId id="278" r:id="rId8"/>
    <p:sldId id="259" r:id="rId9"/>
    <p:sldId id="267" r:id="rId10"/>
    <p:sldId id="269" r:id="rId11"/>
    <p:sldId id="271" r:id="rId12"/>
    <p:sldId id="277" r:id="rId13"/>
    <p:sldId id="268" r:id="rId14"/>
    <p:sldId id="273" r:id="rId15"/>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339966"/>
    <a:srgbClr val="99CC00"/>
    <a:srgbClr val="00FFFF"/>
    <a:srgbClr val="FF3300"/>
    <a:srgbClr val="FFCCFF"/>
    <a:srgbClr val="CC00CC"/>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2787"/>
    <p:restoredTop sz="98418" autoAdjust="0"/>
  </p:normalViewPr>
  <p:slideViewPr>
    <p:cSldViewPr>
      <p:cViewPr>
        <p:scale>
          <a:sx n="100" d="100"/>
          <a:sy n="100" d="100"/>
        </p:scale>
        <p:origin x="1560" y="9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812"/>
    </p:cViewPr>
  </p:sorterViewPr>
  <p:notesViewPr>
    <p:cSldViewPr>
      <p:cViewPr varScale="1">
        <p:scale>
          <a:sx n="56" d="100"/>
          <a:sy n="56" d="100"/>
        </p:scale>
        <p:origin x="-1860"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52AD6D1-DA67-4F4E-BD4C-3312827C475A}" type="datetimeFigureOut">
              <a:rPr lang="en-US" smtClean="0"/>
              <a:t>11/18/2012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0840994-C99B-438C-AB89-58C8C2AAD156}" type="slidenum">
              <a:rPr lang="en-US" smtClean="0"/>
              <a:t>‹#›</a:t>
            </a:fld>
            <a:endParaRPr lang="en-US"/>
          </a:p>
        </p:txBody>
      </p:sp>
    </p:spTree>
    <p:extLst>
      <p:ext uri="{BB962C8B-B14F-4D97-AF65-F5344CB8AC3E}">
        <p14:creationId xmlns:p14="http://schemas.microsoft.com/office/powerpoint/2010/main" val="20327967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0CE06AE-284E-4F7E-8306-D30D177A1B06}" type="slidenum">
              <a:rPr lang="en-US"/>
              <a:pPr/>
              <a:t>‹#›</a:t>
            </a:fld>
            <a:endParaRPr lang="en-US"/>
          </a:p>
        </p:txBody>
      </p:sp>
    </p:spTree>
    <p:extLst>
      <p:ext uri="{BB962C8B-B14F-4D97-AF65-F5344CB8AC3E}">
        <p14:creationId xmlns:p14="http://schemas.microsoft.com/office/powerpoint/2010/main" val="3749242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F778DEF-02E0-4BCE-9C55-BA770352B588}" type="slidenum">
              <a:rPr lang="en-US"/>
              <a:pPr/>
              <a:t>‹#›</a:t>
            </a:fld>
            <a:endParaRPr lang="en-US"/>
          </a:p>
        </p:txBody>
      </p:sp>
    </p:spTree>
    <p:extLst>
      <p:ext uri="{BB962C8B-B14F-4D97-AF65-F5344CB8AC3E}">
        <p14:creationId xmlns:p14="http://schemas.microsoft.com/office/powerpoint/2010/main" val="403083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EE3E299-9BA7-4822-830C-DE4ADF12F86B}" type="slidenum">
              <a:rPr lang="en-US"/>
              <a:pPr/>
              <a:t>‹#›</a:t>
            </a:fld>
            <a:endParaRPr lang="en-US"/>
          </a:p>
        </p:txBody>
      </p:sp>
    </p:spTree>
    <p:extLst>
      <p:ext uri="{BB962C8B-B14F-4D97-AF65-F5344CB8AC3E}">
        <p14:creationId xmlns:p14="http://schemas.microsoft.com/office/powerpoint/2010/main" val="14953178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981200"/>
            <a:ext cx="3810000" cy="4114800"/>
          </a:xfrm>
        </p:spPr>
        <p:txBody>
          <a:bodyPr/>
          <a:lstStyle/>
          <a:p>
            <a:endParaRPr lang="en-US"/>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5358A9BF-5D3B-461C-8FE3-7584583999C6}" type="slidenum">
              <a:rPr lang="en-US"/>
              <a:pPr/>
              <a:t>‹#›</a:t>
            </a:fld>
            <a:endParaRPr lang="en-US"/>
          </a:p>
        </p:txBody>
      </p:sp>
    </p:spTree>
    <p:extLst>
      <p:ext uri="{BB962C8B-B14F-4D97-AF65-F5344CB8AC3E}">
        <p14:creationId xmlns:p14="http://schemas.microsoft.com/office/powerpoint/2010/main" val="42739715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337028E-1398-4D56-9C02-6767C8E2DF48}" type="slidenum">
              <a:rPr lang="en-US"/>
              <a:pPr/>
              <a:t>‹#›</a:t>
            </a:fld>
            <a:endParaRPr lang="en-US"/>
          </a:p>
        </p:txBody>
      </p:sp>
    </p:spTree>
    <p:extLst>
      <p:ext uri="{BB962C8B-B14F-4D97-AF65-F5344CB8AC3E}">
        <p14:creationId xmlns:p14="http://schemas.microsoft.com/office/powerpoint/2010/main" val="19411053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EE939EA-8752-4BE8-A73B-772EF4AA671B}" type="slidenum">
              <a:rPr lang="en-US"/>
              <a:pPr/>
              <a:t>‹#›</a:t>
            </a:fld>
            <a:endParaRPr lang="en-US"/>
          </a:p>
        </p:txBody>
      </p:sp>
    </p:spTree>
    <p:extLst>
      <p:ext uri="{BB962C8B-B14F-4D97-AF65-F5344CB8AC3E}">
        <p14:creationId xmlns:p14="http://schemas.microsoft.com/office/powerpoint/2010/main" val="18808966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C816FE6-C167-4DA4-918F-E82B0DF426BE}" type="slidenum">
              <a:rPr lang="en-US"/>
              <a:pPr/>
              <a:t>‹#›</a:t>
            </a:fld>
            <a:endParaRPr lang="en-US"/>
          </a:p>
        </p:txBody>
      </p:sp>
    </p:spTree>
    <p:extLst>
      <p:ext uri="{BB962C8B-B14F-4D97-AF65-F5344CB8AC3E}">
        <p14:creationId xmlns:p14="http://schemas.microsoft.com/office/powerpoint/2010/main" val="37823002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DF00CA33-CF6C-4C09-9796-6A9C77AA51B1}" type="slidenum">
              <a:rPr lang="en-US"/>
              <a:pPr/>
              <a:t>‹#›</a:t>
            </a:fld>
            <a:endParaRPr lang="en-US"/>
          </a:p>
        </p:txBody>
      </p:sp>
    </p:spTree>
    <p:extLst>
      <p:ext uri="{BB962C8B-B14F-4D97-AF65-F5344CB8AC3E}">
        <p14:creationId xmlns:p14="http://schemas.microsoft.com/office/powerpoint/2010/main" val="36167371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1DDEEDCD-A048-4F53-B99D-9C2EECEB9D9C}" type="slidenum">
              <a:rPr lang="en-US"/>
              <a:pPr/>
              <a:t>‹#›</a:t>
            </a:fld>
            <a:endParaRPr lang="en-US"/>
          </a:p>
        </p:txBody>
      </p:sp>
    </p:spTree>
    <p:extLst>
      <p:ext uri="{BB962C8B-B14F-4D97-AF65-F5344CB8AC3E}">
        <p14:creationId xmlns:p14="http://schemas.microsoft.com/office/powerpoint/2010/main" val="2308461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A5B4483B-E211-44FB-BC0B-F732AA8E7D24}" type="slidenum">
              <a:rPr lang="en-US"/>
              <a:pPr/>
              <a:t>‹#›</a:t>
            </a:fld>
            <a:endParaRPr lang="en-US"/>
          </a:p>
        </p:txBody>
      </p:sp>
    </p:spTree>
    <p:extLst>
      <p:ext uri="{BB962C8B-B14F-4D97-AF65-F5344CB8AC3E}">
        <p14:creationId xmlns:p14="http://schemas.microsoft.com/office/powerpoint/2010/main" val="34035201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7469538-1215-40F2-91B4-34FC30877ACD}" type="slidenum">
              <a:rPr lang="en-US"/>
              <a:pPr/>
              <a:t>‹#›</a:t>
            </a:fld>
            <a:endParaRPr lang="en-US"/>
          </a:p>
        </p:txBody>
      </p:sp>
    </p:spTree>
    <p:extLst>
      <p:ext uri="{BB962C8B-B14F-4D97-AF65-F5344CB8AC3E}">
        <p14:creationId xmlns:p14="http://schemas.microsoft.com/office/powerpoint/2010/main" val="19412303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526C7BA-4003-4B35-B8B9-71C2E9D2AFD2}" type="slidenum">
              <a:rPr lang="en-US"/>
              <a:pPr/>
              <a:t>‹#›</a:t>
            </a:fld>
            <a:endParaRPr lang="en-US"/>
          </a:p>
        </p:txBody>
      </p:sp>
    </p:spTree>
    <p:extLst>
      <p:ext uri="{BB962C8B-B14F-4D97-AF65-F5344CB8AC3E}">
        <p14:creationId xmlns:p14="http://schemas.microsoft.com/office/powerpoint/2010/main" val="19077872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90CD229D-FF1F-4663-8EE4-AE2676072E6F}"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charset="0"/>
        </a:defRPr>
      </a:lvl2pPr>
      <a:lvl3pPr algn="ctr" rtl="0" fontAlgn="base">
        <a:spcBef>
          <a:spcPct val="0"/>
        </a:spcBef>
        <a:spcAft>
          <a:spcPct val="0"/>
        </a:spcAft>
        <a:defRPr sz="4400">
          <a:solidFill>
            <a:schemeClr val="tx2"/>
          </a:solidFill>
          <a:latin typeface="Times New Roman" charset="0"/>
        </a:defRPr>
      </a:lvl3pPr>
      <a:lvl4pPr algn="ctr" rtl="0" fontAlgn="base">
        <a:spcBef>
          <a:spcPct val="0"/>
        </a:spcBef>
        <a:spcAft>
          <a:spcPct val="0"/>
        </a:spcAft>
        <a:defRPr sz="4400">
          <a:solidFill>
            <a:schemeClr val="tx2"/>
          </a:solidFill>
          <a:latin typeface="Times New Roman" charset="0"/>
        </a:defRPr>
      </a:lvl4pPr>
      <a:lvl5pPr algn="ctr" rtl="0" fontAlgn="base">
        <a:spcBef>
          <a:spcPct val="0"/>
        </a:spcBef>
        <a:spcAft>
          <a:spcPct val="0"/>
        </a:spcAft>
        <a:defRPr sz="4400">
          <a:solidFill>
            <a:schemeClr val="tx2"/>
          </a:solidFill>
          <a:latin typeface="Times New Roman"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9.jpeg"/><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11.xml.rels><?xml version="1.0" encoding="UTF-8" standalone="yes"?>
<Relationships xmlns="http://schemas.openxmlformats.org/package/2006/relationships"><Relationship Id="rId3" Type="http://schemas.openxmlformats.org/officeDocument/2006/relationships/hyperlink" Target="http://www.pablopicasso.org/images/paintings/guernica.jpg" TargetMode="External"/><Relationship Id="rId2" Type="http://schemas.openxmlformats.org/officeDocument/2006/relationships/image" Target="../media/image26.png"/><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1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 Id="rId5" Type="http://schemas.openxmlformats.org/officeDocument/2006/relationships/image" Target="../media/image30.jpeg"/><Relationship Id="rId4" Type="http://schemas.openxmlformats.org/officeDocument/2006/relationships/hyperlink" Target="http://www.nga.gov/feature/picasso/large/tragedy.htm"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 Id="rId4" Type="http://schemas.openxmlformats.org/officeDocument/2006/relationships/image" Target="../media/image33.jpeg"/></Relationships>
</file>

<file path=ppt/slides/_rels/slide1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upload.wikimedia.org/wikipedia/commons/f/f3/Thomas_Gainsborough_008.jpg" TargetMode="External"/><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4.png"/><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hyperlink" Target="//upload.wikimedia.org/wikipedia/commons/7/7c/Kleurenovergang_van_zwart_naar_blauw.png" TargetMode="External"/><Relationship Id="rId5" Type="http://schemas.openxmlformats.org/officeDocument/2006/relationships/image" Target="../media/image13.png"/><Relationship Id="rId4" Type="http://schemas.openxmlformats.org/officeDocument/2006/relationships/hyperlink" Target="//upload.wikimedia.org/wikipedia/commons/d/d6/Tint-tone-shade.svg"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9.jpeg"/><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hyperlink" Target="http://www.artribune.com/wp-content/uploads/2012/05/Mark-Rothko-Orange-Red-Yellow-19612-480x552.jpg"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4"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4"/>
          <p:cNvSpPr>
            <a:spLocks noChangeArrowheads="1"/>
          </p:cNvSpPr>
          <p:nvPr/>
        </p:nvSpPr>
        <p:spPr bwMode="auto">
          <a:xfrm>
            <a:off x="5562600" y="457200"/>
            <a:ext cx="31242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4400" dirty="0" smtClean="0">
                <a:solidFill>
                  <a:srgbClr val="FFFFFF"/>
                </a:solidFill>
                <a:latin typeface="Arial" charset="0"/>
              </a:rPr>
              <a:t>Colorific </a:t>
            </a:r>
            <a:r>
              <a:rPr lang="en-US" sz="4400" dirty="0">
                <a:solidFill>
                  <a:srgbClr val="FFFFFF"/>
                </a:solidFill>
                <a:latin typeface="Arial" charset="0"/>
              </a:rPr>
              <a:t/>
            </a:r>
            <a:br>
              <a:rPr lang="en-US" sz="4400" dirty="0">
                <a:solidFill>
                  <a:srgbClr val="FFFFFF"/>
                </a:solidFill>
                <a:latin typeface="Arial" charset="0"/>
              </a:rPr>
            </a:br>
            <a:r>
              <a:rPr lang="en-US" sz="4400" dirty="0">
                <a:solidFill>
                  <a:srgbClr val="FFFFFF"/>
                </a:solidFill>
                <a:latin typeface="Arial" charset="0"/>
              </a:rPr>
              <a:t/>
            </a:r>
            <a:br>
              <a:rPr lang="en-US" sz="4400" dirty="0">
                <a:solidFill>
                  <a:srgbClr val="FFFFFF"/>
                </a:solidFill>
                <a:latin typeface="Arial" charset="0"/>
              </a:rPr>
            </a:br>
            <a:r>
              <a:rPr lang="en-US" sz="4400" i="1" dirty="0" smtClean="0">
                <a:solidFill>
                  <a:srgbClr val="FFFFFF"/>
                </a:solidFill>
                <a:latin typeface="Arial" charset="0"/>
              </a:rPr>
              <a:t>Spiral Saturday</a:t>
            </a:r>
          </a:p>
          <a:p>
            <a:pPr algn="ctr"/>
            <a:endParaRPr lang="en-US" sz="1200" i="1" dirty="0">
              <a:solidFill>
                <a:srgbClr val="FFFFFF"/>
              </a:solidFill>
              <a:latin typeface="Arial" charset="0"/>
            </a:endParaRPr>
          </a:p>
          <a:p>
            <a:pPr algn="ctr"/>
            <a:endParaRPr lang="en-US" sz="1200" i="1" dirty="0" smtClean="0">
              <a:solidFill>
                <a:srgbClr val="FFFFFF"/>
              </a:solidFill>
              <a:latin typeface="Arial" charset="0"/>
            </a:endParaRPr>
          </a:p>
        </p:txBody>
      </p:sp>
      <p:sp>
        <p:nvSpPr>
          <p:cNvPr id="9225" name="Text Box 9"/>
          <p:cNvSpPr txBox="1">
            <a:spLocks noChangeArrowheads="1"/>
          </p:cNvSpPr>
          <p:nvPr/>
        </p:nvSpPr>
        <p:spPr bwMode="auto">
          <a:xfrm>
            <a:off x="5867400" y="4563070"/>
            <a:ext cx="29718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1800" dirty="0">
                <a:solidFill>
                  <a:srgbClr val="FFFFFF"/>
                </a:solidFill>
                <a:latin typeface="Arial" charset="0"/>
              </a:rPr>
              <a:t>The human eye can see </a:t>
            </a:r>
            <a:r>
              <a:rPr lang="en-US" sz="1800" dirty="0" smtClean="0">
                <a:solidFill>
                  <a:srgbClr val="FFFFFF"/>
                </a:solidFill>
                <a:latin typeface="Arial" charset="0"/>
              </a:rPr>
              <a:t>about </a:t>
            </a:r>
            <a:r>
              <a:rPr lang="en-US" sz="1800" dirty="0">
                <a:solidFill>
                  <a:srgbClr val="FFFFFF"/>
                </a:solidFill>
                <a:latin typeface="Arial" charset="0"/>
              </a:rPr>
              <a:t>2.5 million distinct </a:t>
            </a:r>
            <a:r>
              <a:rPr lang="en-US" sz="1800" dirty="0" smtClean="0">
                <a:solidFill>
                  <a:srgbClr val="FFFFFF"/>
                </a:solidFill>
                <a:latin typeface="Arial" charset="0"/>
              </a:rPr>
              <a:t>colors!</a:t>
            </a:r>
            <a:endParaRPr lang="en-US" sz="1800" dirty="0">
              <a:solidFill>
                <a:srgbClr val="FFFFFF"/>
              </a:solidFill>
              <a:latin typeface="Arial" charset="0"/>
            </a:endParaRPr>
          </a:p>
        </p:txBody>
      </p:sp>
      <p:pic>
        <p:nvPicPr>
          <p:cNvPr id="9227" name="Picture 11" descr="01camouflage.jpg                                               0012F219Magicks                        BAFFF44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457200"/>
            <a:ext cx="5029200" cy="5029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5334000" y="838200"/>
            <a:ext cx="3276600" cy="155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rgbClr val="FFFFFF"/>
                </a:solidFill>
                <a:latin typeface="Arial" charset="0"/>
              </a:rPr>
              <a:t>Analogous with Complementary emphasis</a:t>
            </a:r>
          </a:p>
        </p:txBody>
      </p:sp>
      <p:sp>
        <p:nvSpPr>
          <p:cNvPr id="17415" name="Text Box 7"/>
          <p:cNvSpPr txBox="1">
            <a:spLocks noChangeArrowheads="1"/>
          </p:cNvSpPr>
          <p:nvPr/>
        </p:nvSpPr>
        <p:spPr bwMode="auto">
          <a:xfrm>
            <a:off x="304800" y="2554069"/>
            <a:ext cx="17526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r>
              <a:rPr lang="en-US" sz="1200" dirty="0">
                <a:latin typeface="Arial Narrow" charset="0"/>
              </a:rPr>
              <a:t>Andy Warhol </a:t>
            </a:r>
          </a:p>
          <a:p>
            <a:pPr algn="r"/>
            <a:r>
              <a:rPr lang="en-US" sz="1200" dirty="0">
                <a:latin typeface="Arial Narrow" charset="0"/>
              </a:rPr>
              <a:t>(American, 1928-1987) </a:t>
            </a:r>
          </a:p>
          <a:p>
            <a:pPr algn="r"/>
            <a:r>
              <a:rPr lang="en-US" sz="1200" b="1" dirty="0">
                <a:latin typeface="Arial Narrow" charset="0"/>
              </a:rPr>
              <a:t>Flowers,</a:t>
            </a:r>
            <a:r>
              <a:rPr lang="en-US" sz="1200" dirty="0">
                <a:latin typeface="Arial Narrow" charset="0"/>
              </a:rPr>
              <a:t> 1970 </a:t>
            </a:r>
          </a:p>
        </p:txBody>
      </p:sp>
      <p:sp>
        <p:nvSpPr>
          <p:cNvPr id="17416" name="Text Box 8"/>
          <p:cNvSpPr txBox="1">
            <a:spLocks noChangeArrowheads="1"/>
          </p:cNvSpPr>
          <p:nvPr/>
        </p:nvSpPr>
        <p:spPr bwMode="auto">
          <a:xfrm>
            <a:off x="533400" y="5791200"/>
            <a:ext cx="1524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r>
              <a:rPr lang="en-US" sz="1200" dirty="0">
                <a:latin typeface="Arial Narrow" charset="0"/>
              </a:rPr>
              <a:t>Andy Warhol </a:t>
            </a:r>
          </a:p>
          <a:p>
            <a:pPr algn="r"/>
            <a:r>
              <a:rPr lang="en-US" sz="1200" dirty="0">
                <a:latin typeface="Arial Narrow" charset="0"/>
              </a:rPr>
              <a:t>(American, 1928-1987)</a:t>
            </a:r>
          </a:p>
          <a:p>
            <a:pPr algn="r"/>
            <a:r>
              <a:rPr lang="en-US" sz="1200" b="1" dirty="0">
                <a:latin typeface="Arial Narrow" charset="0"/>
              </a:rPr>
              <a:t>Sunset</a:t>
            </a:r>
            <a:r>
              <a:rPr lang="en-US" sz="1200" dirty="0">
                <a:latin typeface="Arial Narrow" charset="0"/>
              </a:rPr>
              <a:t>, 1972 </a:t>
            </a:r>
          </a:p>
        </p:txBody>
      </p:sp>
      <p:pic>
        <p:nvPicPr>
          <p:cNvPr id="17418" name="Picture 10" descr="colorwheel.jpg                                                 0012F219Magicks                        BAFFF44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3352800"/>
            <a:ext cx="2514600" cy="2514600"/>
          </a:xfrm>
          <a:prstGeom prst="rect">
            <a:avLst/>
          </a:prstGeom>
          <a:noFill/>
          <a:extLst>
            <a:ext uri="{909E8E84-426E-40DD-AFC4-6F175D3DCCD1}">
              <a14:hiddenFill xmlns:a14="http://schemas.microsoft.com/office/drawing/2010/main">
                <a:solidFill>
                  <a:srgbClr val="FFFFFF"/>
                </a:solidFill>
              </a14:hiddenFill>
            </a:ext>
          </a:extLst>
        </p:spPr>
      </p:pic>
      <p:pic>
        <p:nvPicPr>
          <p:cNvPr id="17419" name="Picture 11" descr="&#10;14flowers.jpg                                                  0012F219Magicks                        BAFFF44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304800"/>
            <a:ext cx="2895600" cy="2895600"/>
          </a:xfrm>
          <a:prstGeom prst="rect">
            <a:avLst/>
          </a:prstGeom>
          <a:noFill/>
          <a:extLst>
            <a:ext uri="{909E8E84-426E-40DD-AFC4-6F175D3DCCD1}">
              <a14:hiddenFill xmlns:a14="http://schemas.microsoft.com/office/drawing/2010/main">
                <a:solidFill>
                  <a:srgbClr val="FFFFFF"/>
                </a:solidFill>
              </a14:hiddenFill>
            </a:ext>
          </a:extLst>
        </p:spPr>
      </p:pic>
      <p:pic>
        <p:nvPicPr>
          <p:cNvPr id="17420" name="Picture 12" descr="14sunset.jpg                                                   0012F219Magicks                        BAFFF44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600" y="3352800"/>
            <a:ext cx="2900363" cy="3124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4267201" y="533399"/>
            <a:ext cx="4581524" cy="1138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3200" b="1" dirty="0" smtClean="0">
                <a:solidFill>
                  <a:srgbClr val="FFFFFF"/>
                </a:solidFill>
                <a:latin typeface="Arial" charset="0"/>
              </a:rPr>
              <a:t>Value: </a:t>
            </a:r>
            <a:r>
              <a:rPr lang="en-US" sz="1800" dirty="0">
                <a:solidFill>
                  <a:srgbClr val="FFFFFF"/>
                </a:solidFill>
                <a:latin typeface="Arial" pitchFamily="34" charset="0"/>
                <a:cs typeface="Arial" pitchFamily="34" charset="0"/>
              </a:rPr>
              <a:t>the lightness or darkness of </a:t>
            </a:r>
            <a:r>
              <a:rPr lang="en-US" sz="1800" dirty="0" smtClean="0">
                <a:solidFill>
                  <a:srgbClr val="FFFFFF"/>
                </a:solidFill>
                <a:latin typeface="Arial" pitchFamily="34" charset="0"/>
                <a:cs typeface="Arial" pitchFamily="34" charset="0"/>
              </a:rPr>
              <a:t>a color</a:t>
            </a:r>
            <a:r>
              <a:rPr lang="en-US" sz="1800" dirty="0">
                <a:solidFill>
                  <a:srgbClr val="FFFFFF"/>
                </a:solidFill>
                <a:latin typeface="Arial" pitchFamily="34" charset="0"/>
                <a:cs typeface="Arial" pitchFamily="34" charset="0"/>
              </a:rPr>
              <a:t>. </a:t>
            </a:r>
            <a:r>
              <a:rPr lang="en-US" sz="1800" dirty="0" smtClean="0">
                <a:solidFill>
                  <a:srgbClr val="FFFFFF"/>
                </a:solidFill>
                <a:latin typeface="Arial" pitchFamily="34" charset="0"/>
                <a:cs typeface="Arial" pitchFamily="34" charset="0"/>
              </a:rPr>
              <a:t> Value </a:t>
            </a:r>
            <a:r>
              <a:rPr lang="en-US" sz="1800" dirty="0">
                <a:solidFill>
                  <a:srgbClr val="FFFFFF"/>
                </a:solidFill>
                <a:latin typeface="Arial" pitchFamily="34" charset="0"/>
                <a:cs typeface="Arial" pitchFamily="34" charset="0"/>
              </a:rPr>
              <a:t>is </a:t>
            </a:r>
            <a:r>
              <a:rPr lang="en-US" sz="1800" dirty="0" smtClean="0">
                <a:solidFill>
                  <a:srgbClr val="FFFFFF"/>
                </a:solidFill>
                <a:latin typeface="Arial" pitchFamily="34" charset="0"/>
                <a:cs typeface="Arial" pitchFamily="34" charset="0"/>
              </a:rPr>
              <a:t>especially </a:t>
            </a:r>
            <a:r>
              <a:rPr lang="en-US" sz="1800" dirty="0">
                <a:solidFill>
                  <a:srgbClr val="FFFFFF"/>
                </a:solidFill>
                <a:latin typeface="Arial" pitchFamily="34" charset="0"/>
                <a:cs typeface="Arial" pitchFamily="34" charset="0"/>
              </a:rPr>
              <a:t>important </a:t>
            </a:r>
            <a:r>
              <a:rPr lang="en-US" sz="1800" dirty="0" smtClean="0">
                <a:solidFill>
                  <a:srgbClr val="FFFFFF"/>
                </a:solidFill>
                <a:latin typeface="Arial" pitchFamily="34" charset="0"/>
                <a:cs typeface="Arial" pitchFamily="34" charset="0"/>
              </a:rPr>
              <a:t> </a:t>
            </a:r>
            <a:r>
              <a:rPr lang="en-US" sz="1800" dirty="0">
                <a:solidFill>
                  <a:srgbClr val="FFFFFF"/>
                </a:solidFill>
                <a:latin typeface="Arial" pitchFamily="34" charset="0"/>
                <a:cs typeface="Arial" pitchFamily="34" charset="0"/>
              </a:rPr>
              <a:t>in works of art when color is absent</a:t>
            </a:r>
            <a:r>
              <a:rPr lang="en-US" sz="1200" dirty="0"/>
              <a:t>.</a:t>
            </a:r>
            <a:endParaRPr lang="en-US" sz="1200" b="1" dirty="0">
              <a:solidFill>
                <a:srgbClr val="FFFFFF"/>
              </a:solidFill>
              <a:latin typeface="Arial"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33925" y="5583019"/>
            <a:ext cx="4114800" cy="51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descr="Guernica, 1937 by Pablo Picasso">
            <a:hlinkClick r:id="rId3" tooltip="Guernica, 1937 by Pablo Picasso"/>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713838"/>
            <a:ext cx="8467725" cy="3696361"/>
          </a:xfrm>
          <a:prstGeom prst="rect">
            <a:avLst/>
          </a:prstGeom>
          <a:noFill/>
          <a:extLst>
            <a:ext uri="{909E8E84-426E-40DD-AFC4-6F175D3DCCD1}">
              <a14:hiddenFill xmlns:a14="http://schemas.microsoft.com/office/drawing/2010/main">
                <a:solidFill>
                  <a:srgbClr val="FFFFFF"/>
                </a:solidFill>
              </a14:hiddenFill>
            </a:ext>
          </a:extLst>
        </p:spPr>
      </p:pic>
      <p:sp>
        <p:nvSpPr>
          <p:cNvPr id="9" name="Text Box 7"/>
          <p:cNvSpPr txBox="1">
            <a:spLocks noChangeArrowheads="1"/>
          </p:cNvSpPr>
          <p:nvPr/>
        </p:nvSpPr>
        <p:spPr bwMode="auto">
          <a:xfrm>
            <a:off x="295234" y="5583019"/>
            <a:ext cx="305756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1200" dirty="0" smtClean="0">
                <a:latin typeface="Arial Narrow" charset="0"/>
                <a:cs typeface="Arial" charset="0"/>
              </a:rPr>
              <a:t>Pablo Picasso (Spaniard, 1881 -1973)</a:t>
            </a:r>
            <a:r>
              <a:rPr lang="en-US" sz="1200" b="1" dirty="0" smtClean="0">
                <a:latin typeface="Arial Narrow" charset="0"/>
                <a:cs typeface="Arial" charset="0"/>
              </a:rPr>
              <a:t> Guernica, </a:t>
            </a:r>
            <a:r>
              <a:rPr lang="en-US" sz="1200" dirty="0" smtClean="0">
                <a:latin typeface="Arial Narrow" charset="0"/>
                <a:cs typeface="Arial" charset="0"/>
              </a:rPr>
              <a:t> 1937</a:t>
            </a:r>
            <a:endParaRPr lang="en-US" sz="1200" dirty="0">
              <a:latin typeface="Arial Narrow"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Text Box 3"/>
          <p:cNvSpPr txBox="1">
            <a:spLocks noChangeArrowheads="1"/>
          </p:cNvSpPr>
          <p:nvPr/>
        </p:nvSpPr>
        <p:spPr bwMode="auto">
          <a:xfrm>
            <a:off x="3810000" y="685800"/>
            <a:ext cx="2971800" cy="195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dirty="0">
                <a:solidFill>
                  <a:srgbClr val="FFFFFF"/>
                </a:solidFill>
                <a:latin typeface="Arial" charset="0"/>
              </a:rPr>
              <a:t>Temperature</a:t>
            </a:r>
          </a:p>
          <a:p>
            <a:pPr>
              <a:spcBef>
                <a:spcPct val="50000"/>
              </a:spcBef>
            </a:pPr>
            <a:r>
              <a:rPr lang="en-US" sz="1800" dirty="0">
                <a:solidFill>
                  <a:srgbClr val="FFFFFF"/>
                </a:solidFill>
                <a:latin typeface="Arial" charset="0"/>
              </a:rPr>
              <a:t>Color </a:t>
            </a:r>
            <a:r>
              <a:rPr lang="en-US" sz="1800" dirty="0" smtClean="0">
                <a:solidFill>
                  <a:srgbClr val="FFFFFF"/>
                </a:solidFill>
                <a:latin typeface="Arial" charset="0"/>
              </a:rPr>
              <a:t>temperature </a:t>
            </a:r>
            <a:r>
              <a:rPr lang="en-US" sz="1800" dirty="0">
                <a:solidFill>
                  <a:srgbClr val="FFFFFF"/>
                </a:solidFill>
                <a:latin typeface="Arial" charset="0"/>
              </a:rPr>
              <a:t>can help enhance the mood of an image.</a:t>
            </a:r>
          </a:p>
          <a:p>
            <a:pPr>
              <a:spcBef>
                <a:spcPct val="50000"/>
              </a:spcBef>
            </a:pPr>
            <a:endParaRPr lang="en-US" sz="1800" dirty="0">
              <a:solidFill>
                <a:srgbClr val="FFFFFF"/>
              </a:solidFill>
              <a:latin typeface="Arial" charset="0"/>
            </a:endParaRPr>
          </a:p>
        </p:txBody>
      </p:sp>
      <p:sp>
        <p:nvSpPr>
          <p:cNvPr id="27655" name="Text Box 7"/>
          <p:cNvSpPr txBox="1">
            <a:spLocks noChangeArrowheads="1"/>
          </p:cNvSpPr>
          <p:nvPr/>
        </p:nvSpPr>
        <p:spPr bwMode="auto">
          <a:xfrm>
            <a:off x="6710363" y="6096000"/>
            <a:ext cx="17526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US" sz="1200" dirty="0">
                <a:latin typeface="Arial Narrow" charset="0"/>
                <a:cs typeface="Arial" charset="0"/>
              </a:rPr>
              <a:t>Andy Warhol (American, 1928-1987)</a:t>
            </a:r>
            <a:r>
              <a:rPr lang="en-US" sz="1200" b="1" dirty="0">
                <a:latin typeface="Arial Narrow" charset="0"/>
                <a:cs typeface="Arial" charset="0"/>
              </a:rPr>
              <a:t> Vesuvius,</a:t>
            </a:r>
            <a:r>
              <a:rPr lang="en-US" sz="1200" dirty="0">
                <a:latin typeface="Arial Narrow" charset="0"/>
                <a:cs typeface="Arial" charset="0"/>
              </a:rPr>
              <a:t> </a:t>
            </a:r>
            <a:r>
              <a:rPr lang="en-US" sz="1200" dirty="0" smtClean="0">
                <a:latin typeface="Arial Narrow" charset="0"/>
                <a:cs typeface="Arial" charset="0"/>
              </a:rPr>
              <a:t>1985</a:t>
            </a:r>
            <a:endParaRPr lang="en-US" sz="1200" dirty="0">
              <a:latin typeface="Arial Narrow" charset="0"/>
            </a:endParaRPr>
          </a:p>
        </p:txBody>
      </p:sp>
      <p:pic>
        <p:nvPicPr>
          <p:cNvPr id="27656" name="Picture 8" descr="17wheel.jpg                                                    0012F219Magicks                        BAFFF44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1800" y="685800"/>
            <a:ext cx="1693589" cy="1676400"/>
          </a:xfrm>
          <a:prstGeom prst="rect">
            <a:avLst/>
          </a:prstGeom>
          <a:noFill/>
          <a:extLst>
            <a:ext uri="{909E8E84-426E-40DD-AFC4-6F175D3DCCD1}">
              <a14:hiddenFill xmlns:a14="http://schemas.microsoft.com/office/drawing/2010/main">
                <a:solidFill>
                  <a:srgbClr val="FFFFFF"/>
                </a:solidFill>
              </a14:hiddenFill>
            </a:ext>
          </a:extLst>
        </p:spPr>
      </p:pic>
      <p:pic>
        <p:nvPicPr>
          <p:cNvPr id="27657" name="Picture 9" descr="17vesuvius.jpg                                                 0012F219Magicks                        BAFFF44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2514600"/>
            <a:ext cx="4348163" cy="344474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The Tragedy">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838200"/>
            <a:ext cx="2819400" cy="4271392"/>
          </a:xfrm>
          <a:prstGeom prst="rect">
            <a:avLst/>
          </a:prstGeom>
          <a:noFill/>
          <a:extLst>
            <a:ext uri="{909E8E84-426E-40DD-AFC4-6F175D3DCCD1}">
              <a14:hiddenFill xmlns:a14="http://schemas.microsoft.com/office/drawing/2010/main">
                <a:solidFill>
                  <a:srgbClr val="FFFFFF"/>
                </a:solidFill>
              </a14:hiddenFill>
            </a:ext>
          </a:extLst>
        </p:spPr>
      </p:pic>
      <p:sp>
        <p:nvSpPr>
          <p:cNvPr id="8" name="Text Box 7"/>
          <p:cNvSpPr txBox="1">
            <a:spLocks noChangeArrowheads="1"/>
          </p:cNvSpPr>
          <p:nvPr/>
        </p:nvSpPr>
        <p:spPr bwMode="auto">
          <a:xfrm>
            <a:off x="457200" y="5313015"/>
            <a:ext cx="28194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1200" dirty="0" smtClean="0">
                <a:latin typeface="Arial Narrow" charset="0"/>
                <a:cs typeface="Arial" charset="0"/>
              </a:rPr>
              <a:t>Pablo Picasso (Spaniard, 1881 -1973)</a:t>
            </a:r>
            <a:r>
              <a:rPr lang="en-US" sz="1200" b="1" dirty="0" smtClean="0">
                <a:latin typeface="Arial Narrow" charset="0"/>
                <a:cs typeface="Arial" charset="0"/>
              </a:rPr>
              <a:t> The Tragedy, </a:t>
            </a:r>
            <a:r>
              <a:rPr lang="en-US" sz="1200" dirty="0" smtClean="0">
                <a:latin typeface="Arial Narrow" charset="0"/>
                <a:cs typeface="Arial" charset="0"/>
              </a:rPr>
              <a:t> 1903</a:t>
            </a:r>
            <a:endParaRPr lang="en-US" sz="1200" dirty="0">
              <a:latin typeface="Arial Narrow"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5105400" y="770632"/>
            <a:ext cx="27432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dirty="0">
                <a:solidFill>
                  <a:srgbClr val="FFFFFF"/>
                </a:solidFill>
                <a:latin typeface="Arial" charset="0"/>
              </a:rPr>
              <a:t>Color</a:t>
            </a:r>
            <a:r>
              <a:rPr lang="en-US" b="1" dirty="0">
                <a:solidFill>
                  <a:srgbClr val="FFFFFF"/>
                </a:solidFill>
                <a:latin typeface="Arial" charset="0"/>
              </a:rPr>
              <a:t> </a:t>
            </a:r>
            <a:r>
              <a:rPr lang="en-US" b="1" dirty="0" smtClean="0">
                <a:solidFill>
                  <a:srgbClr val="FFFFFF"/>
                </a:solidFill>
                <a:latin typeface="Arial" charset="0"/>
              </a:rPr>
              <a:t> </a:t>
            </a:r>
            <a:r>
              <a:rPr lang="en-US" sz="3200" b="1" dirty="0" smtClean="0">
                <a:solidFill>
                  <a:srgbClr val="FFFFFF"/>
                </a:solidFill>
                <a:latin typeface="Arial" charset="0"/>
              </a:rPr>
              <a:t>is the Subject!</a:t>
            </a:r>
            <a:endParaRPr lang="en-US" sz="3200" b="1" dirty="0">
              <a:solidFill>
                <a:srgbClr val="FFFFFF"/>
              </a:solidFill>
              <a:latin typeface="Arial" charset="0"/>
            </a:endParaRPr>
          </a:p>
        </p:txBody>
      </p:sp>
      <p:pic>
        <p:nvPicPr>
          <p:cNvPr id="5122" name="Picture 2" descr="Equinox by Hans Hofmann, 1958 Oil on Canvas, Paint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398" y="275158"/>
            <a:ext cx="2478481" cy="29718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011879" y="2741069"/>
            <a:ext cx="2093519" cy="535531"/>
          </a:xfrm>
          <a:prstGeom prst="rect">
            <a:avLst/>
          </a:prstGeom>
        </p:spPr>
        <p:txBody>
          <a:bodyPr wrap="square">
            <a:spAutoFit/>
          </a:bodyPr>
          <a:lstStyle/>
          <a:p>
            <a:pPr>
              <a:lnSpc>
                <a:spcPct val="80000"/>
              </a:lnSpc>
            </a:pPr>
            <a:r>
              <a:rPr lang="en-US" sz="1200" dirty="0" smtClean="0">
                <a:latin typeface="Arial Narrow" charset="0"/>
              </a:rPr>
              <a:t>Hans Hofmann</a:t>
            </a:r>
            <a:r>
              <a:rPr lang="en-US" sz="1200" b="1" dirty="0" smtClean="0"/>
              <a:t> </a:t>
            </a:r>
            <a:r>
              <a:rPr lang="en-US" sz="1200" dirty="0" smtClean="0">
                <a:latin typeface="Arial Narrow" charset="0"/>
              </a:rPr>
              <a:t>(German - American, 1880-1966) </a:t>
            </a:r>
          </a:p>
          <a:p>
            <a:pPr>
              <a:lnSpc>
                <a:spcPct val="80000"/>
              </a:lnSpc>
            </a:pPr>
            <a:r>
              <a:rPr lang="en-US" sz="1200" b="1" dirty="0" smtClean="0">
                <a:latin typeface="Arial Narrow" charset="0"/>
              </a:rPr>
              <a:t>Equinox,</a:t>
            </a:r>
            <a:r>
              <a:rPr lang="en-US" sz="1200" dirty="0" smtClean="0">
                <a:latin typeface="Arial Narrow" charset="0"/>
              </a:rPr>
              <a:t> 1958 </a:t>
            </a:r>
            <a:endParaRPr lang="en-US" sz="1200" dirty="0">
              <a:latin typeface="Arial Narrow" charset="0"/>
            </a:endParaRPr>
          </a:p>
        </p:txBody>
      </p:sp>
      <p:pic>
        <p:nvPicPr>
          <p:cNvPr id="5126" name="Picture 6" descr="http://www.art-trade.de/cache/Kuenstler/Macke/August-Macke-Farbige-Formen-3_6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04384" y="2112571"/>
            <a:ext cx="2545232" cy="3173056"/>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5204383" y="5319815"/>
            <a:ext cx="2644217" cy="387798"/>
          </a:xfrm>
          <a:prstGeom prst="rect">
            <a:avLst/>
          </a:prstGeom>
        </p:spPr>
        <p:txBody>
          <a:bodyPr wrap="square">
            <a:spAutoFit/>
          </a:bodyPr>
          <a:lstStyle/>
          <a:p>
            <a:pPr algn="r">
              <a:lnSpc>
                <a:spcPct val="80000"/>
              </a:lnSpc>
            </a:pPr>
            <a:r>
              <a:rPr lang="en-US" sz="1200" dirty="0" smtClean="0">
                <a:latin typeface="Arial Narrow" charset="0"/>
              </a:rPr>
              <a:t>August </a:t>
            </a:r>
            <a:r>
              <a:rPr lang="en-US" sz="1200" dirty="0">
                <a:latin typeface="Arial Narrow" charset="0"/>
              </a:rPr>
              <a:t>Macke </a:t>
            </a:r>
            <a:r>
              <a:rPr lang="en-US" sz="1200" b="1" dirty="0" smtClean="0"/>
              <a:t> </a:t>
            </a:r>
            <a:r>
              <a:rPr lang="en-US" sz="1200" dirty="0" smtClean="0">
                <a:latin typeface="Arial Narrow" charset="0"/>
              </a:rPr>
              <a:t>(German, 1887-1914)   </a:t>
            </a:r>
            <a:r>
              <a:rPr lang="en-US" sz="1200" b="1" dirty="0" err="1" smtClean="0">
                <a:latin typeface="Arial Narrow" charset="0"/>
              </a:rPr>
              <a:t>Farbige</a:t>
            </a:r>
            <a:r>
              <a:rPr lang="en-US" sz="1200" b="1" dirty="0" smtClean="0">
                <a:latin typeface="Arial Narrow" charset="0"/>
              </a:rPr>
              <a:t> </a:t>
            </a:r>
            <a:r>
              <a:rPr lang="en-US" sz="1200" b="1" dirty="0" err="1" smtClean="0">
                <a:latin typeface="Arial Narrow" charset="0"/>
              </a:rPr>
              <a:t>Formen</a:t>
            </a:r>
            <a:r>
              <a:rPr lang="en-US" sz="1200" b="1" dirty="0" smtClean="0">
                <a:latin typeface="Arial Narrow" charset="0"/>
              </a:rPr>
              <a:t> III</a:t>
            </a:r>
            <a:r>
              <a:rPr lang="en-US" sz="1200" dirty="0" smtClean="0">
                <a:latin typeface="Arial Narrow" charset="0"/>
              </a:rPr>
              <a:t> 1913 </a:t>
            </a:r>
            <a:endParaRPr lang="en-US" sz="1200" dirty="0">
              <a:latin typeface="Arial Narrow" charset="0"/>
            </a:endParaRPr>
          </a:p>
        </p:txBody>
      </p:sp>
      <p:sp>
        <p:nvSpPr>
          <p:cNvPr id="2" name="Rectangle 1"/>
          <p:cNvSpPr>
            <a:spLocks noChangeArrowheads="1"/>
          </p:cNvSpPr>
          <p:nvPr/>
        </p:nvSpPr>
        <p:spPr bwMode="auto">
          <a:xfrm>
            <a:off x="0" y="-484639"/>
            <a:ext cx="9144000" cy="969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79331" tIns="0" rIns="179331" bIns="685584"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rPr>
              <a:t>  </a:t>
            </a:r>
          </a:p>
        </p:txBody>
      </p:sp>
      <p:pic>
        <p:nvPicPr>
          <p:cNvPr id="1028" name="Picture 4" descr="http://www.richardanuszkiewicz.com/db/include/images/900w/963.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3401" y="3440084"/>
            <a:ext cx="2478480" cy="253355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011879" y="5297603"/>
            <a:ext cx="2057400" cy="683264"/>
          </a:xfrm>
          <a:prstGeom prst="rect">
            <a:avLst/>
          </a:prstGeom>
        </p:spPr>
        <p:txBody>
          <a:bodyPr wrap="square">
            <a:spAutoFit/>
          </a:bodyPr>
          <a:lstStyle/>
          <a:p>
            <a:pPr>
              <a:lnSpc>
                <a:spcPct val="80000"/>
              </a:lnSpc>
            </a:pPr>
            <a:r>
              <a:rPr lang="en-US" sz="1200" dirty="0">
                <a:latin typeface="Arial Narrow" pitchFamily="34" charset="0"/>
              </a:rPr>
              <a:t>Richard Anuszkiewicz</a:t>
            </a:r>
          </a:p>
          <a:p>
            <a:pPr>
              <a:lnSpc>
                <a:spcPct val="80000"/>
              </a:lnSpc>
            </a:pPr>
            <a:r>
              <a:rPr lang="en-US" sz="1200" dirty="0" smtClean="0">
                <a:latin typeface="Arial Narrow" charset="0"/>
              </a:rPr>
              <a:t>(American</a:t>
            </a:r>
            <a:r>
              <a:rPr lang="en-US" sz="1200" dirty="0">
                <a:latin typeface="Arial Narrow" charset="0"/>
              </a:rPr>
              <a:t>, </a:t>
            </a:r>
            <a:r>
              <a:rPr lang="en-US" sz="1200" dirty="0" smtClean="0">
                <a:latin typeface="Arial Narrow" charset="0"/>
              </a:rPr>
              <a:t>1930 - present) </a:t>
            </a:r>
            <a:endParaRPr lang="en-US" sz="1200" dirty="0">
              <a:latin typeface="Arial Narrow" charset="0"/>
            </a:endParaRPr>
          </a:p>
          <a:p>
            <a:pPr>
              <a:lnSpc>
                <a:spcPct val="80000"/>
              </a:lnSpc>
            </a:pPr>
            <a:r>
              <a:rPr lang="en-US" sz="1200" b="1" dirty="0" smtClean="0">
                <a:latin typeface="Arial Narrow" charset="0"/>
              </a:rPr>
              <a:t>Marriage of Reds and Oranges,</a:t>
            </a:r>
            <a:r>
              <a:rPr lang="en-US" sz="1200" dirty="0" smtClean="0">
                <a:latin typeface="Arial Narrow" charset="0"/>
              </a:rPr>
              <a:t> 1992 </a:t>
            </a:r>
            <a:endParaRPr lang="en-US" sz="1200" dirty="0">
              <a:latin typeface="Arial Narrow"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6170613" y="1600200"/>
            <a:ext cx="2973387"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sz="3200">
              <a:solidFill>
                <a:srgbClr val="FFFFFF"/>
              </a:solidFill>
              <a:latin typeface="Arial" charset="0"/>
            </a:endParaRPr>
          </a:p>
        </p:txBody>
      </p:sp>
      <p:sp>
        <p:nvSpPr>
          <p:cNvPr id="22534" name="Text Box 6"/>
          <p:cNvSpPr txBox="1">
            <a:spLocks noChangeArrowheads="1"/>
          </p:cNvSpPr>
          <p:nvPr/>
        </p:nvSpPr>
        <p:spPr bwMode="auto">
          <a:xfrm>
            <a:off x="533400" y="5358825"/>
            <a:ext cx="78486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sz="3200" b="1" dirty="0" smtClean="0">
                <a:solidFill>
                  <a:srgbClr val="FFFFFF"/>
                </a:solidFill>
                <a:latin typeface="Arial" charset="0"/>
              </a:rPr>
              <a:t>Play the video: </a:t>
            </a:r>
            <a:r>
              <a:rPr lang="en-US" sz="3200" b="1" dirty="0" err="1">
                <a:solidFill>
                  <a:srgbClr val="FFFFFF"/>
                </a:solidFill>
                <a:latin typeface="Arial" pitchFamily="34" charset="0"/>
                <a:cs typeface="Arial" pitchFamily="34" charset="0"/>
              </a:rPr>
              <a:t>Musicolor</a:t>
            </a:r>
            <a:r>
              <a:rPr lang="en-US" sz="3200" b="1" dirty="0">
                <a:solidFill>
                  <a:srgbClr val="FFFFFF"/>
                </a:solidFill>
                <a:latin typeface="Arial" pitchFamily="34" charset="0"/>
                <a:cs typeface="Arial" pitchFamily="34" charset="0"/>
              </a:rPr>
              <a:t> Kandinsky </a:t>
            </a:r>
          </a:p>
        </p:txBody>
      </p:sp>
      <p:sp>
        <p:nvSpPr>
          <p:cNvPr id="22535" name="Rectangle 7"/>
          <p:cNvSpPr>
            <a:spLocks noChangeArrowheads="1"/>
          </p:cNvSpPr>
          <p:nvPr/>
        </p:nvSpPr>
        <p:spPr bwMode="auto">
          <a:xfrm>
            <a:off x="2094706" y="5943600"/>
            <a:ext cx="4419600" cy="25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90000"/>
              </a:lnSpc>
            </a:pPr>
            <a:r>
              <a:rPr lang="en-US" sz="1200" dirty="0">
                <a:solidFill>
                  <a:srgbClr val="FFFFFF"/>
                </a:solidFill>
                <a:latin typeface="Arial Narrow" charset="0"/>
              </a:rPr>
              <a:t>http://www.youtube.com/watch?v=7d63qohWJ-o&amp;feature=related</a:t>
            </a:r>
          </a:p>
        </p:txBody>
      </p:sp>
      <p:pic>
        <p:nvPicPr>
          <p:cNvPr id="7" name="Picture 139" descr="http://s4.hubimg.com/u/2402355_f26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762000"/>
            <a:ext cx="6070012" cy="403889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0" y="3674431"/>
            <a:ext cx="1365544" cy="1126462"/>
          </a:xfrm>
          <a:prstGeom prst="rect">
            <a:avLst/>
          </a:prstGeom>
        </p:spPr>
        <p:txBody>
          <a:bodyPr wrap="square">
            <a:spAutoFit/>
          </a:bodyPr>
          <a:lstStyle/>
          <a:p>
            <a:pPr>
              <a:lnSpc>
                <a:spcPct val="80000"/>
              </a:lnSpc>
            </a:pPr>
            <a:r>
              <a:rPr lang="en-US" sz="1200" dirty="0" err="1">
                <a:latin typeface="Arial Narrow" charset="0"/>
              </a:rPr>
              <a:t>Wassily</a:t>
            </a:r>
            <a:r>
              <a:rPr lang="en-US" sz="1200" dirty="0">
                <a:latin typeface="Arial Narrow" charset="0"/>
              </a:rPr>
              <a:t> Kandinsky</a:t>
            </a:r>
            <a:r>
              <a:rPr lang="en-US" sz="1200" dirty="0"/>
              <a:t> </a:t>
            </a:r>
            <a:r>
              <a:rPr lang="en-US" sz="1200" dirty="0">
                <a:latin typeface="Arial Narrow" charset="0"/>
              </a:rPr>
              <a:t>(Russian, 1866-1944) </a:t>
            </a:r>
          </a:p>
          <a:p>
            <a:pPr>
              <a:lnSpc>
                <a:spcPct val="80000"/>
              </a:lnSpc>
            </a:pPr>
            <a:r>
              <a:rPr lang="en-US" sz="1200" b="1" dirty="0" err="1">
                <a:latin typeface="Arial Narrow" charset="0"/>
              </a:rPr>
              <a:t>Colour</a:t>
            </a:r>
            <a:r>
              <a:rPr lang="en-US" sz="1200" b="1" dirty="0">
                <a:latin typeface="Arial Narrow" charset="0"/>
              </a:rPr>
              <a:t> Studies: Squares and Concentric </a:t>
            </a:r>
            <a:r>
              <a:rPr lang="en-US" sz="1200" b="1" dirty="0" smtClean="0">
                <a:latin typeface="Arial Narrow" charset="0"/>
              </a:rPr>
              <a:t>Circles,</a:t>
            </a:r>
            <a:r>
              <a:rPr lang="en-US" sz="1200" dirty="0" smtClean="0">
                <a:latin typeface="Arial Narrow" charset="0"/>
              </a:rPr>
              <a:t> </a:t>
            </a:r>
            <a:r>
              <a:rPr lang="en-US" sz="1200" dirty="0">
                <a:latin typeface="Arial Narrow" charset="0"/>
              </a:rPr>
              <a:t>1925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img.ehowcdn.com/article-new-intro-modal/ehow/images/a05/40/ma/color-theory-modern-art-800x800.jpg"/>
          <p:cNvPicPr/>
          <p:nvPr/>
        </p:nvPicPr>
        <p:blipFill>
          <a:blip r:embed="rId2">
            <a:extLst>
              <a:ext uri="{28A0092B-C50C-407E-A947-70E740481C1C}">
                <a14:useLocalDpi xmlns:a14="http://schemas.microsoft.com/office/drawing/2010/main" val="0"/>
              </a:ext>
            </a:extLst>
          </a:blip>
          <a:srcRect/>
          <a:stretch>
            <a:fillRect/>
          </a:stretch>
        </p:blipFill>
        <p:spPr bwMode="auto">
          <a:xfrm>
            <a:off x="381000" y="533400"/>
            <a:ext cx="4876800" cy="3352800"/>
          </a:xfrm>
          <a:prstGeom prst="rect">
            <a:avLst/>
          </a:prstGeom>
          <a:noFill/>
          <a:ln>
            <a:noFill/>
          </a:ln>
        </p:spPr>
      </p:pic>
      <p:sp>
        <p:nvSpPr>
          <p:cNvPr id="3" name="TextBox 2"/>
          <p:cNvSpPr txBox="1"/>
          <p:nvPr/>
        </p:nvSpPr>
        <p:spPr>
          <a:xfrm>
            <a:off x="361950" y="4800600"/>
            <a:ext cx="8153400" cy="1323439"/>
          </a:xfrm>
          <a:prstGeom prst="rect">
            <a:avLst/>
          </a:prstGeom>
          <a:noFill/>
        </p:spPr>
        <p:txBody>
          <a:bodyPr wrap="square" rtlCol="0">
            <a:spAutoFit/>
          </a:bodyPr>
          <a:lstStyle/>
          <a:p>
            <a:r>
              <a:rPr lang="en-US" sz="1400" b="1" dirty="0" smtClean="0">
                <a:solidFill>
                  <a:srgbClr val="FFFFFF"/>
                </a:solidFill>
                <a:latin typeface="Arial" pitchFamily="34" charset="0"/>
                <a:cs typeface="Arial" pitchFamily="34" charset="0"/>
              </a:rPr>
              <a:t>Color theory </a:t>
            </a:r>
            <a:r>
              <a:rPr lang="en-US" sz="1400" dirty="0" smtClean="0">
                <a:latin typeface="Arial" pitchFamily="34" charset="0"/>
                <a:cs typeface="Arial" pitchFamily="34" charset="0"/>
              </a:rPr>
              <a:t>has given western artists insight into their craft for centuries. During the </a:t>
            </a:r>
            <a:r>
              <a:rPr lang="en-US" sz="1400" i="1" dirty="0" smtClean="0">
                <a:latin typeface="Arial" pitchFamily="34" charset="0"/>
                <a:cs typeface="Arial" pitchFamily="34" charset="0"/>
              </a:rPr>
              <a:t>Renaissance</a:t>
            </a:r>
            <a:r>
              <a:rPr lang="en-US" sz="1400" dirty="0" smtClean="0">
                <a:latin typeface="Arial" pitchFamily="34" charset="0"/>
                <a:cs typeface="Arial" pitchFamily="34" charset="0"/>
              </a:rPr>
              <a:t> and throughout 17th and 18th century, the fundamentals of color theory helped artists skillfully render the observable world. However, as the era of Modern Art emerged, artists began to use color theory to diverge from reality, mine their emotions and experiment with visual perception. </a:t>
            </a:r>
          </a:p>
          <a:p>
            <a:endParaRPr lang="en-US" dirty="0"/>
          </a:p>
        </p:txBody>
      </p:sp>
      <p:sp>
        <p:nvSpPr>
          <p:cNvPr id="4" name="TextBox 3"/>
          <p:cNvSpPr txBox="1"/>
          <p:nvPr/>
        </p:nvSpPr>
        <p:spPr>
          <a:xfrm>
            <a:off x="1952625" y="5943600"/>
            <a:ext cx="4876800" cy="830997"/>
          </a:xfrm>
          <a:prstGeom prst="rect">
            <a:avLst/>
          </a:prstGeom>
          <a:noFill/>
        </p:spPr>
        <p:txBody>
          <a:bodyPr wrap="square" rtlCol="0">
            <a:spAutoFit/>
          </a:bodyPr>
          <a:lstStyle/>
          <a:p>
            <a:r>
              <a:rPr lang="en-US" dirty="0"/>
              <a:t/>
            </a:r>
            <a:br>
              <a:rPr lang="en-US" dirty="0"/>
            </a:br>
            <a:endParaRPr lang="en-US" dirty="0"/>
          </a:p>
        </p:txBody>
      </p:sp>
      <p:sp>
        <p:nvSpPr>
          <p:cNvPr id="6" name="Text Box 8"/>
          <p:cNvSpPr txBox="1">
            <a:spLocks noChangeArrowheads="1"/>
          </p:cNvSpPr>
          <p:nvPr/>
        </p:nvSpPr>
        <p:spPr bwMode="auto">
          <a:xfrm>
            <a:off x="5667375" y="1143000"/>
            <a:ext cx="2743200" cy="155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dirty="0">
                <a:solidFill>
                  <a:srgbClr val="FFFFFF"/>
                </a:solidFill>
                <a:latin typeface="Arial" charset="0"/>
              </a:rPr>
              <a:t>Why is color theory important?</a:t>
            </a:r>
          </a:p>
        </p:txBody>
      </p:sp>
      <p:sp>
        <p:nvSpPr>
          <p:cNvPr id="7" name="Rectangle 6"/>
          <p:cNvSpPr/>
          <p:nvPr/>
        </p:nvSpPr>
        <p:spPr>
          <a:xfrm>
            <a:off x="381000" y="4024868"/>
            <a:ext cx="4848225" cy="461665"/>
          </a:xfrm>
          <a:prstGeom prst="rect">
            <a:avLst/>
          </a:prstGeom>
        </p:spPr>
        <p:txBody>
          <a:bodyPr wrap="square">
            <a:spAutoFit/>
          </a:bodyPr>
          <a:lstStyle/>
          <a:p>
            <a:pPr lvl="0"/>
            <a:r>
              <a:rPr lang="en-US" sz="1200" i="1" dirty="0" err="1">
                <a:solidFill>
                  <a:srgbClr val="000000"/>
                </a:solidFill>
                <a:latin typeface="Arial Narrow" pitchFamily="34" charset="0"/>
                <a:cs typeface="Arial" pitchFamily="34" charset="0"/>
              </a:rPr>
              <a:t>Traité</a:t>
            </a:r>
            <a:r>
              <a:rPr lang="en-US" sz="1200" i="1" dirty="0">
                <a:solidFill>
                  <a:srgbClr val="000000"/>
                </a:solidFill>
                <a:latin typeface="Arial Narrow" pitchFamily="34" charset="0"/>
                <a:cs typeface="Arial" pitchFamily="34" charset="0"/>
              </a:rPr>
              <a:t> de la </a:t>
            </a:r>
            <a:r>
              <a:rPr lang="en-US" sz="1200" i="1" dirty="0" err="1">
                <a:solidFill>
                  <a:srgbClr val="000000"/>
                </a:solidFill>
                <a:latin typeface="Arial Narrow" pitchFamily="34" charset="0"/>
                <a:cs typeface="Arial" pitchFamily="34" charset="0"/>
              </a:rPr>
              <a:t>peinture</a:t>
            </a:r>
            <a:r>
              <a:rPr lang="en-US" sz="1200" i="1" dirty="0">
                <a:solidFill>
                  <a:srgbClr val="000000"/>
                </a:solidFill>
                <a:latin typeface="Arial Narrow" pitchFamily="34" charset="0"/>
                <a:cs typeface="Arial" pitchFamily="34" charset="0"/>
              </a:rPr>
              <a:t> en </a:t>
            </a:r>
            <a:r>
              <a:rPr lang="en-US" sz="1200" i="1" dirty="0" err="1">
                <a:solidFill>
                  <a:srgbClr val="000000"/>
                </a:solidFill>
                <a:latin typeface="Arial Narrow" pitchFamily="34" charset="0"/>
                <a:cs typeface="Arial" pitchFamily="34" charset="0"/>
              </a:rPr>
              <a:t>mignature</a:t>
            </a:r>
            <a:r>
              <a:rPr lang="en-US" sz="1200" dirty="0">
                <a:solidFill>
                  <a:srgbClr val="000000"/>
                </a:solidFill>
                <a:latin typeface="Arial Narrow" pitchFamily="34" charset="0"/>
                <a:cs typeface="Arial" pitchFamily="34" charset="0"/>
              </a:rPr>
              <a:t>, 1708, The Hague, reproduced in </a:t>
            </a:r>
            <a:r>
              <a:rPr lang="en-US" sz="1200" b="1" i="1" dirty="0">
                <a:solidFill>
                  <a:srgbClr val="000000"/>
                </a:solidFill>
                <a:latin typeface="Arial Narrow" pitchFamily="34" charset="0"/>
                <a:cs typeface="Arial" pitchFamily="34" charset="0"/>
              </a:rPr>
              <a:t>The Creation of Color in Eighteenth-Century Europe </a:t>
            </a:r>
          </a:p>
        </p:txBody>
      </p:sp>
    </p:spTree>
    <p:extLst>
      <p:ext uri="{BB962C8B-B14F-4D97-AF65-F5344CB8AC3E}">
        <p14:creationId xmlns:p14="http://schemas.microsoft.com/office/powerpoint/2010/main" val="35106440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038600" y="510332"/>
            <a:ext cx="4343400" cy="2662267"/>
          </a:xfrm>
          <a:prstGeom prst="rect">
            <a:avLst/>
          </a:prstGeom>
        </p:spPr>
        <p:txBody>
          <a:bodyPr wrap="square">
            <a:spAutoFit/>
          </a:bodyPr>
          <a:lstStyle/>
          <a:p>
            <a:pPr>
              <a:spcBef>
                <a:spcPct val="50000"/>
              </a:spcBef>
            </a:pPr>
            <a:r>
              <a:rPr lang="en-US" sz="3200" b="1" dirty="0" smtClean="0">
                <a:solidFill>
                  <a:srgbClr val="FFFFFF"/>
                </a:solidFill>
                <a:latin typeface="Arial" charset="0"/>
              </a:rPr>
              <a:t>Primary Colors</a:t>
            </a:r>
            <a:endParaRPr lang="en-US" sz="3200" b="1" dirty="0">
              <a:solidFill>
                <a:srgbClr val="FFFFFF"/>
              </a:solidFill>
              <a:latin typeface="Arial" charset="0"/>
            </a:endParaRPr>
          </a:p>
          <a:p>
            <a:pPr>
              <a:spcBef>
                <a:spcPct val="50000"/>
              </a:spcBef>
            </a:pPr>
            <a:r>
              <a:rPr lang="en-US" sz="1800" dirty="0" smtClean="0">
                <a:solidFill>
                  <a:srgbClr val="FFFFFF"/>
                </a:solidFill>
                <a:latin typeface="Arial" pitchFamily="34" charset="0"/>
                <a:cs typeface="Arial" pitchFamily="34" charset="0"/>
              </a:rPr>
              <a:t>A primary </a:t>
            </a:r>
            <a:r>
              <a:rPr lang="en-US" sz="1800" dirty="0">
                <a:solidFill>
                  <a:srgbClr val="FFFFFF"/>
                </a:solidFill>
                <a:latin typeface="Arial" pitchFamily="34" charset="0"/>
                <a:cs typeface="Arial" pitchFamily="34" charset="0"/>
              </a:rPr>
              <a:t>color is </a:t>
            </a:r>
            <a:r>
              <a:rPr lang="en-US" sz="1800" dirty="0" smtClean="0">
                <a:solidFill>
                  <a:srgbClr val="FFFFFF"/>
                </a:solidFill>
                <a:latin typeface="Arial" pitchFamily="34" charset="0"/>
                <a:cs typeface="Arial" pitchFamily="34" charset="0"/>
              </a:rPr>
              <a:t>a “root” color that can be mixed with to make secondary and tertiary colors but cannot itself be made by mixing. On the painter’s color wheel they are:</a:t>
            </a:r>
          </a:p>
          <a:p>
            <a:pPr>
              <a:spcBef>
                <a:spcPct val="50000"/>
              </a:spcBef>
            </a:pPr>
            <a:r>
              <a:rPr lang="en-US" dirty="0" smtClean="0">
                <a:solidFill>
                  <a:srgbClr val="FFFFFF"/>
                </a:solidFill>
                <a:latin typeface="Arial" charset="0"/>
              </a:rPr>
              <a:t>Red       Yellow      Blue</a:t>
            </a:r>
            <a:endParaRPr lang="en-US" dirty="0">
              <a:solidFill>
                <a:srgbClr val="FFFFFF"/>
              </a:solidFill>
              <a:latin typeface="Arial" charset="0"/>
            </a:endParaRPr>
          </a:p>
        </p:txBody>
      </p:sp>
      <p:sp>
        <p:nvSpPr>
          <p:cNvPr id="5" name="Rectangle 4"/>
          <p:cNvSpPr/>
          <p:nvPr/>
        </p:nvSpPr>
        <p:spPr>
          <a:xfrm>
            <a:off x="590549" y="3054905"/>
            <a:ext cx="4572000" cy="461665"/>
          </a:xfrm>
          <a:prstGeom prst="rect">
            <a:avLst/>
          </a:prstGeom>
        </p:spPr>
        <p:txBody>
          <a:bodyPr>
            <a:spAutoFit/>
          </a:bodyPr>
          <a:lstStyle/>
          <a:p>
            <a:r>
              <a:rPr lang="en-US" sz="1200" dirty="0" smtClean="0">
                <a:latin typeface="Arial Narrow" charset="0"/>
              </a:rPr>
              <a:t>Henri Matisse (French, 1869 -1954) </a:t>
            </a:r>
            <a:endParaRPr lang="en-US" sz="1200" dirty="0">
              <a:latin typeface="Arial Narrow" charset="0"/>
            </a:endParaRPr>
          </a:p>
          <a:p>
            <a:r>
              <a:rPr lang="en-US" sz="1200" b="1" dirty="0" smtClean="0">
                <a:latin typeface="Arial Narrow" charset="0"/>
              </a:rPr>
              <a:t>The Dessert Harmony in Red</a:t>
            </a:r>
            <a:r>
              <a:rPr lang="en-US" sz="1200" dirty="0" smtClean="0">
                <a:latin typeface="Arial Narrow" charset="0"/>
              </a:rPr>
              <a:t>, 1908 </a:t>
            </a:r>
            <a:endParaRPr lang="en-US" sz="1200" dirty="0">
              <a:latin typeface="Arial Narrow" charset="0"/>
            </a:endParaRPr>
          </a:p>
        </p:txBody>
      </p:sp>
      <p:sp>
        <p:nvSpPr>
          <p:cNvPr id="6" name="Rectangle 5"/>
          <p:cNvSpPr/>
          <p:nvPr/>
        </p:nvSpPr>
        <p:spPr>
          <a:xfrm>
            <a:off x="2438400" y="3749245"/>
            <a:ext cx="4572000" cy="461665"/>
          </a:xfrm>
          <a:prstGeom prst="rect">
            <a:avLst/>
          </a:prstGeom>
        </p:spPr>
        <p:txBody>
          <a:bodyPr>
            <a:spAutoFit/>
          </a:bodyPr>
          <a:lstStyle/>
          <a:p>
            <a:r>
              <a:rPr lang="en-US" sz="1200" dirty="0" smtClean="0">
                <a:latin typeface="Arial Narrow" charset="0"/>
              </a:rPr>
              <a:t>Thomas Gainsborough</a:t>
            </a:r>
            <a:r>
              <a:rPr lang="en-US" sz="1200" b="1" dirty="0" smtClean="0"/>
              <a:t> </a:t>
            </a:r>
            <a:r>
              <a:rPr lang="en-US" sz="1200" dirty="0" smtClean="0">
                <a:latin typeface="Arial Narrow" charset="0"/>
              </a:rPr>
              <a:t>(English, 1727 </a:t>
            </a:r>
            <a:r>
              <a:rPr lang="en-US" sz="1200" dirty="0">
                <a:latin typeface="Arial Narrow" charset="0"/>
              </a:rPr>
              <a:t>-</a:t>
            </a:r>
            <a:r>
              <a:rPr lang="en-US" sz="1200" dirty="0" smtClean="0">
                <a:latin typeface="Arial Narrow" charset="0"/>
              </a:rPr>
              <a:t>1788) </a:t>
            </a:r>
            <a:endParaRPr lang="en-US" sz="1200" dirty="0">
              <a:latin typeface="Arial Narrow" charset="0"/>
            </a:endParaRPr>
          </a:p>
          <a:p>
            <a:r>
              <a:rPr lang="en-US" sz="1200" b="1" dirty="0" smtClean="0">
                <a:latin typeface="Arial Narrow" charset="0"/>
              </a:rPr>
              <a:t>Blue Boy</a:t>
            </a:r>
            <a:r>
              <a:rPr lang="en-US" sz="1200" dirty="0" smtClean="0">
                <a:latin typeface="Arial Narrow" charset="0"/>
              </a:rPr>
              <a:t>, 1770 </a:t>
            </a:r>
            <a:endParaRPr lang="en-US" sz="1200" dirty="0">
              <a:latin typeface="Arial Narrow" charset="0"/>
            </a:endParaRPr>
          </a:p>
        </p:txBody>
      </p:sp>
      <p:sp>
        <p:nvSpPr>
          <p:cNvPr id="2" name="Rectangle 1"/>
          <p:cNvSpPr>
            <a:spLocks noChangeArrowheads="1"/>
          </p:cNvSpPr>
          <p:nvPr/>
        </p:nvSpPr>
        <p:spPr bwMode="auto">
          <a:xfrm>
            <a:off x="0" y="43934"/>
            <a:ext cx="24878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 </a:t>
            </a:r>
            <a:endParaRPr kumimoji="0" lang="en-US" sz="18400" b="0" i="0" u="none" strike="noStrike" cap="none" normalizeH="0" baseline="0" dirty="0" smtClean="0">
              <a:ln>
                <a:noFill/>
              </a:ln>
              <a:solidFill>
                <a:schemeClr val="tx1"/>
              </a:solidFill>
              <a:effectLst/>
              <a:latin typeface="Arial" charset="0"/>
            </a:endParaRPr>
          </a:p>
        </p:txBody>
      </p:sp>
      <p:pic>
        <p:nvPicPr>
          <p:cNvPr id="2050" name="Picture 2" descr="Harmony in Red - La Desserte by Henri Matis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0549" y="309850"/>
            <a:ext cx="3273425" cy="264458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File:Thomas Gainsborough 008.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7826" y="3629622"/>
            <a:ext cx="1568649" cy="2364797"/>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Wheat Field under Threatening Skies by Vincent Van Gogh"/>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16200" y="4267200"/>
            <a:ext cx="2844800" cy="133256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578100" y="5603366"/>
            <a:ext cx="4572000" cy="461665"/>
          </a:xfrm>
          <a:prstGeom prst="rect">
            <a:avLst/>
          </a:prstGeom>
        </p:spPr>
        <p:txBody>
          <a:bodyPr>
            <a:spAutoFit/>
          </a:bodyPr>
          <a:lstStyle/>
          <a:p>
            <a:r>
              <a:rPr lang="en-US" sz="1200" dirty="0">
                <a:latin typeface="Arial Narrow" charset="0"/>
              </a:rPr>
              <a:t>Vincent van Gogh (Dutch, 1853 -1890) </a:t>
            </a:r>
          </a:p>
          <a:p>
            <a:r>
              <a:rPr lang="en-US" sz="1200" b="1" dirty="0" smtClean="0">
                <a:latin typeface="Arial Narrow" charset="0"/>
              </a:rPr>
              <a:t>Wheat Field Under Threatening Skies</a:t>
            </a:r>
            <a:r>
              <a:rPr lang="en-US" sz="1200" dirty="0" smtClean="0">
                <a:latin typeface="Arial Narrow" charset="0"/>
              </a:rPr>
              <a:t>, 1890</a:t>
            </a:r>
            <a:endParaRPr lang="en-US" sz="1200" dirty="0">
              <a:latin typeface="Arial Narrow" charset="0"/>
            </a:endParaRPr>
          </a:p>
        </p:txBody>
      </p:sp>
      <p:pic>
        <p:nvPicPr>
          <p:cNvPr id="2055" name="Picture 7" descr="Primary Color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92555" y="3629622"/>
            <a:ext cx="2743200" cy="2400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08982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733800" y="510332"/>
            <a:ext cx="4343400" cy="2385268"/>
          </a:xfrm>
          <a:prstGeom prst="rect">
            <a:avLst/>
          </a:prstGeom>
        </p:spPr>
        <p:txBody>
          <a:bodyPr wrap="square">
            <a:spAutoFit/>
          </a:bodyPr>
          <a:lstStyle/>
          <a:p>
            <a:pPr>
              <a:spcBef>
                <a:spcPct val="50000"/>
              </a:spcBef>
            </a:pPr>
            <a:r>
              <a:rPr lang="en-US" sz="3200" b="1" dirty="0" smtClean="0">
                <a:solidFill>
                  <a:srgbClr val="FFFFFF"/>
                </a:solidFill>
                <a:latin typeface="Arial" charset="0"/>
              </a:rPr>
              <a:t>Secondary Colors</a:t>
            </a:r>
            <a:endParaRPr lang="en-US" sz="3200" b="1" dirty="0">
              <a:solidFill>
                <a:srgbClr val="FFFFFF"/>
              </a:solidFill>
              <a:latin typeface="Arial" charset="0"/>
            </a:endParaRPr>
          </a:p>
          <a:p>
            <a:pPr>
              <a:spcBef>
                <a:spcPct val="50000"/>
              </a:spcBef>
            </a:pPr>
            <a:r>
              <a:rPr lang="en-US" sz="1800" dirty="0">
                <a:solidFill>
                  <a:srgbClr val="FFFFFF"/>
                </a:solidFill>
                <a:latin typeface="Arial" pitchFamily="34" charset="0"/>
                <a:cs typeface="Arial" pitchFamily="34" charset="0"/>
              </a:rPr>
              <a:t>A secondary color is </a:t>
            </a:r>
            <a:r>
              <a:rPr lang="en-US" sz="1800" dirty="0" smtClean="0">
                <a:solidFill>
                  <a:srgbClr val="FFFFFF"/>
                </a:solidFill>
                <a:latin typeface="Arial" pitchFamily="34" charset="0"/>
                <a:cs typeface="Arial" pitchFamily="34" charset="0"/>
              </a:rPr>
              <a:t>a color </a:t>
            </a:r>
            <a:r>
              <a:rPr lang="en-US" sz="1800" dirty="0">
                <a:solidFill>
                  <a:srgbClr val="FFFFFF"/>
                </a:solidFill>
                <a:latin typeface="Arial" pitchFamily="34" charset="0"/>
                <a:cs typeface="Arial" pitchFamily="34" charset="0"/>
              </a:rPr>
              <a:t>made by mixing </a:t>
            </a:r>
            <a:r>
              <a:rPr lang="en-US" sz="1800" dirty="0" smtClean="0">
                <a:solidFill>
                  <a:srgbClr val="FFFFFF"/>
                </a:solidFill>
                <a:latin typeface="Arial" pitchFamily="34" charset="0"/>
                <a:cs typeface="Arial" pitchFamily="34" charset="0"/>
              </a:rPr>
              <a:t>two primary colors </a:t>
            </a:r>
            <a:r>
              <a:rPr lang="en-US" sz="1800" dirty="0">
                <a:solidFill>
                  <a:srgbClr val="FFFFFF"/>
                </a:solidFill>
                <a:latin typeface="Arial" pitchFamily="34" charset="0"/>
                <a:cs typeface="Arial" pitchFamily="34" charset="0"/>
              </a:rPr>
              <a:t>in a given </a:t>
            </a:r>
            <a:r>
              <a:rPr lang="en-US" sz="1800" dirty="0" smtClean="0">
                <a:solidFill>
                  <a:srgbClr val="FFFFFF"/>
                </a:solidFill>
                <a:latin typeface="Arial" pitchFamily="34" charset="0"/>
                <a:cs typeface="Arial" pitchFamily="34" charset="0"/>
              </a:rPr>
              <a:t>color space. On a painter’s Color wheel they are:</a:t>
            </a:r>
            <a:endParaRPr lang="en-US" sz="1800" dirty="0">
              <a:solidFill>
                <a:srgbClr val="FFFFFF"/>
              </a:solidFill>
              <a:latin typeface="Arial" pitchFamily="34" charset="0"/>
              <a:cs typeface="Arial" pitchFamily="34" charset="0"/>
            </a:endParaRPr>
          </a:p>
          <a:p>
            <a:pPr>
              <a:spcBef>
                <a:spcPct val="50000"/>
              </a:spcBef>
            </a:pPr>
            <a:r>
              <a:rPr lang="en-US" dirty="0" smtClean="0">
                <a:solidFill>
                  <a:srgbClr val="FFFFFF"/>
                </a:solidFill>
                <a:latin typeface="Arial" charset="0"/>
              </a:rPr>
              <a:t>Orange       Green       Violet</a:t>
            </a:r>
            <a:endParaRPr lang="en-US" dirty="0">
              <a:solidFill>
                <a:srgbClr val="FFFFFF"/>
              </a:solidFill>
              <a:latin typeface="Arial" charset="0"/>
            </a:endParaRPr>
          </a:p>
        </p:txBody>
      </p:sp>
      <p:pic>
        <p:nvPicPr>
          <p:cNvPr id="1025" name="Picture 1" descr="http://upload.wikimedia.org/wikipedia/commons/thumb/6/68/Flaming_June%2C_by_Fredrick_Lord_Leighton_%281830-1896%29.jpg/230px-Flaming_June%2C_by_Fredrick_Lord_Leighton_%281830-1896%2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0549" y="209550"/>
            <a:ext cx="2667000" cy="2667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57200" y="3061810"/>
            <a:ext cx="2800349" cy="461665"/>
          </a:xfrm>
          <a:prstGeom prst="rect">
            <a:avLst/>
          </a:prstGeom>
        </p:spPr>
        <p:txBody>
          <a:bodyPr wrap="square">
            <a:spAutoFit/>
          </a:bodyPr>
          <a:lstStyle/>
          <a:p>
            <a:r>
              <a:rPr lang="en-US" sz="1200" dirty="0" smtClean="0">
                <a:latin typeface="Arial Narrow" charset="0"/>
              </a:rPr>
              <a:t>Sir Frederic Leighton (English, 1830 -1896) </a:t>
            </a:r>
            <a:endParaRPr lang="en-US" sz="1200" dirty="0">
              <a:latin typeface="Arial Narrow" charset="0"/>
            </a:endParaRPr>
          </a:p>
          <a:p>
            <a:r>
              <a:rPr lang="en-US" sz="1200" b="1" dirty="0" smtClean="0">
                <a:latin typeface="Arial Narrow" charset="0"/>
              </a:rPr>
              <a:t>Flaming June</a:t>
            </a:r>
            <a:r>
              <a:rPr lang="en-US" sz="1200" dirty="0" smtClean="0">
                <a:latin typeface="Arial Narrow" charset="0"/>
              </a:rPr>
              <a:t>, 1895 </a:t>
            </a:r>
            <a:endParaRPr lang="en-US" sz="1200" dirty="0">
              <a:latin typeface="Arial Narrow" charset="0"/>
            </a:endParaRPr>
          </a:p>
        </p:txBody>
      </p:sp>
      <p:pic>
        <p:nvPicPr>
          <p:cNvPr id="1027" name="Picture 3" descr="Purple Flow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4657744"/>
            <a:ext cx="3429000" cy="133350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Vase of Roses by Vincent Van Gog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0549" y="3657600"/>
            <a:ext cx="1704975" cy="233681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2438400" y="4038600"/>
            <a:ext cx="4572000" cy="461665"/>
          </a:xfrm>
          <a:prstGeom prst="rect">
            <a:avLst/>
          </a:prstGeom>
        </p:spPr>
        <p:txBody>
          <a:bodyPr>
            <a:spAutoFit/>
          </a:bodyPr>
          <a:lstStyle/>
          <a:p>
            <a:r>
              <a:rPr lang="en-US" sz="1200" dirty="0" smtClean="0">
                <a:latin typeface="Arial Narrow" charset="0"/>
              </a:rPr>
              <a:t>Vincent van Gogh (Dutch, 1853 </a:t>
            </a:r>
            <a:r>
              <a:rPr lang="en-US" sz="1200" dirty="0">
                <a:latin typeface="Arial Narrow" charset="0"/>
              </a:rPr>
              <a:t>-</a:t>
            </a:r>
            <a:r>
              <a:rPr lang="en-US" sz="1200" dirty="0" smtClean="0">
                <a:latin typeface="Arial Narrow" charset="0"/>
              </a:rPr>
              <a:t>1890) </a:t>
            </a:r>
            <a:endParaRPr lang="en-US" sz="1200" dirty="0">
              <a:latin typeface="Arial Narrow" charset="0"/>
            </a:endParaRPr>
          </a:p>
          <a:p>
            <a:r>
              <a:rPr lang="en-US" sz="1200" b="1" dirty="0" smtClean="0">
                <a:latin typeface="Arial Narrow" charset="0"/>
              </a:rPr>
              <a:t>Vase of Roses</a:t>
            </a:r>
            <a:r>
              <a:rPr lang="en-US" sz="1200" dirty="0" smtClean="0">
                <a:latin typeface="Arial Narrow" charset="0"/>
              </a:rPr>
              <a:t>, </a:t>
            </a:r>
            <a:r>
              <a:rPr lang="en-US" sz="1200" dirty="0">
                <a:latin typeface="Arial Narrow" charset="0"/>
              </a:rPr>
              <a:t>1895 </a:t>
            </a:r>
          </a:p>
        </p:txBody>
      </p:sp>
      <p:pic>
        <p:nvPicPr>
          <p:cNvPr id="3073" name="Picture 1" descr="Secondary Color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10300" y="3657600"/>
            <a:ext cx="2743200" cy="2400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08982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457200" y="1143000"/>
            <a:ext cx="25146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b="1" dirty="0">
                <a:solidFill>
                  <a:srgbClr val="FFFFFF"/>
                </a:solidFill>
                <a:latin typeface="Arial" charset="0"/>
              </a:rPr>
              <a:t>Tint and Shade</a:t>
            </a:r>
          </a:p>
        </p:txBody>
      </p:sp>
      <p:sp>
        <p:nvSpPr>
          <p:cNvPr id="20487" name="Text Box 7"/>
          <p:cNvSpPr txBox="1">
            <a:spLocks noChangeArrowheads="1"/>
          </p:cNvSpPr>
          <p:nvPr/>
        </p:nvSpPr>
        <p:spPr bwMode="auto">
          <a:xfrm>
            <a:off x="6172200" y="3352800"/>
            <a:ext cx="2595563" cy="2788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80000"/>
              </a:lnSpc>
            </a:pPr>
            <a:r>
              <a:rPr lang="en-US" sz="1200" dirty="0" smtClean="0">
                <a:latin typeface="Arial Narrow" charset="0"/>
              </a:rPr>
              <a:t>Andy </a:t>
            </a:r>
            <a:r>
              <a:rPr lang="en-US" sz="1200" dirty="0">
                <a:latin typeface="Arial Narrow" charset="0"/>
              </a:rPr>
              <a:t>Warhol (American, 1928-1987) </a:t>
            </a:r>
          </a:p>
          <a:p>
            <a:pPr>
              <a:lnSpc>
                <a:spcPct val="80000"/>
              </a:lnSpc>
            </a:pPr>
            <a:r>
              <a:rPr lang="en-US" sz="1200" b="1" dirty="0">
                <a:latin typeface="Arial Narrow" charset="0"/>
              </a:rPr>
              <a:t>Flowers,</a:t>
            </a:r>
            <a:r>
              <a:rPr lang="en-US" sz="1200" dirty="0">
                <a:latin typeface="Arial Narrow" charset="0"/>
              </a:rPr>
              <a:t> 1970 </a:t>
            </a:r>
          </a:p>
          <a:p>
            <a:endParaRPr lang="en-US" sz="1200" dirty="0" smtClean="0">
              <a:latin typeface="Arial Narrow" charset="0"/>
            </a:endParaRPr>
          </a:p>
          <a:p>
            <a:endParaRPr lang="en-US" sz="1200" dirty="0">
              <a:latin typeface="Arial Narrow" charset="0"/>
            </a:endParaRPr>
          </a:p>
          <a:p>
            <a:endParaRPr lang="en-US" sz="1200" dirty="0" smtClean="0">
              <a:latin typeface="Arial Narrow" charset="0"/>
            </a:endParaRPr>
          </a:p>
          <a:p>
            <a:endParaRPr lang="en-US" sz="1200" dirty="0">
              <a:latin typeface="Arial Narrow" charset="0"/>
            </a:endParaRPr>
          </a:p>
          <a:p>
            <a:endParaRPr lang="en-US" sz="1200" dirty="0" smtClean="0">
              <a:latin typeface="Arial Narrow" charset="0"/>
            </a:endParaRPr>
          </a:p>
          <a:p>
            <a:r>
              <a:rPr lang="en-US" sz="1200" dirty="0" smtClean="0">
                <a:latin typeface="Arial Narrow" charset="0"/>
              </a:rPr>
              <a:t> </a:t>
            </a:r>
          </a:p>
          <a:p>
            <a:endParaRPr lang="en-US" sz="1200" dirty="0">
              <a:latin typeface="Arial Narrow" charset="0"/>
            </a:endParaRPr>
          </a:p>
          <a:p>
            <a:endParaRPr lang="en-US" sz="1200" dirty="0" smtClean="0">
              <a:latin typeface="Arial Narrow" charset="0"/>
            </a:endParaRPr>
          </a:p>
          <a:p>
            <a:endParaRPr lang="en-US" sz="1200" dirty="0">
              <a:latin typeface="Arial Narrow" charset="0"/>
            </a:endParaRPr>
          </a:p>
          <a:p>
            <a:endParaRPr lang="en-US" sz="1200" dirty="0" smtClean="0">
              <a:latin typeface="Arial Narrow" charset="0"/>
            </a:endParaRPr>
          </a:p>
          <a:p>
            <a:endParaRPr lang="en-US" sz="1200" dirty="0">
              <a:latin typeface="Arial Narrow" charset="0"/>
            </a:endParaRPr>
          </a:p>
          <a:p>
            <a:endParaRPr lang="en-US" sz="1200" dirty="0" smtClean="0">
              <a:latin typeface="Arial Narrow" charset="0"/>
            </a:endParaRPr>
          </a:p>
          <a:p>
            <a:r>
              <a:rPr lang="en-US" sz="1200" dirty="0" smtClean="0">
                <a:latin typeface="Arial Narrow" charset="0"/>
              </a:rPr>
              <a:t>Some Shades of blue.</a:t>
            </a:r>
            <a:endParaRPr lang="en-US" sz="1200" dirty="0">
              <a:latin typeface="Arial Narrow" charset="0"/>
            </a:endParaRPr>
          </a:p>
        </p:txBody>
      </p:sp>
      <p:sp>
        <p:nvSpPr>
          <p:cNvPr id="20488" name="Rectangle 8"/>
          <p:cNvSpPr>
            <a:spLocks noChangeArrowheads="1"/>
          </p:cNvSpPr>
          <p:nvPr/>
        </p:nvSpPr>
        <p:spPr bwMode="auto">
          <a:xfrm>
            <a:off x="3124200" y="3581400"/>
            <a:ext cx="304800" cy="2895600"/>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pic>
        <p:nvPicPr>
          <p:cNvPr id="20490" name="Picture 10" descr="16wheel.jpg                                                    0012F219Magicks                        BAFFF44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609600"/>
            <a:ext cx="2514600" cy="2514600"/>
          </a:xfrm>
          <a:prstGeom prst="rect">
            <a:avLst/>
          </a:prstGeom>
          <a:noFill/>
          <a:extLst>
            <a:ext uri="{909E8E84-426E-40DD-AFC4-6F175D3DCCD1}">
              <a14:hiddenFill xmlns:a14="http://schemas.microsoft.com/office/drawing/2010/main">
                <a:solidFill>
                  <a:srgbClr val="FFFFFF"/>
                </a:solidFill>
              </a14:hiddenFill>
            </a:ext>
          </a:extLst>
        </p:spPr>
      </p:pic>
      <p:pic>
        <p:nvPicPr>
          <p:cNvPr id="20491" name="Picture 11" descr="&#10;16flowers.jpg                                                  0012F219Magicks                        BAFFF44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609600"/>
            <a:ext cx="2595563" cy="25558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File:Tint-tone-shade.sv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14500" y="3533775"/>
            <a:ext cx="3924300" cy="2943225"/>
          </a:xfrm>
          <a:prstGeom prst="rect">
            <a:avLst/>
          </a:prstGeom>
          <a:noFill/>
          <a:extLst>
            <a:ext uri="{909E8E84-426E-40DD-AFC4-6F175D3DCCD1}">
              <a14:hiddenFill xmlns:a14="http://schemas.microsoft.com/office/drawing/2010/main">
                <a:solidFill>
                  <a:srgbClr val="FFFFFF"/>
                </a:solidFill>
              </a14:hiddenFill>
            </a:ext>
          </a:extLst>
        </p:spPr>
      </p:pic>
      <p:pic>
        <p:nvPicPr>
          <p:cNvPr id="30722" name="Picture 2" descr="File:Kleurenovergang van zwart naar blauw.png">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172200" y="5329737"/>
            <a:ext cx="2691941" cy="467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85630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2" name="Text Box 8"/>
          <p:cNvSpPr txBox="1">
            <a:spLocks noChangeArrowheads="1"/>
          </p:cNvSpPr>
          <p:nvPr/>
        </p:nvSpPr>
        <p:spPr bwMode="auto">
          <a:xfrm>
            <a:off x="4953000" y="866775"/>
            <a:ext cx="3429000" cy="3597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dirty="0">
                <a:solidFill>
                  <a:srgbClr val="FFFFFF"/>
                </a:solidFill>
                <a:latin typeface="Arial" charset="0"/>
              </a:rPr>
              <a:t>Monochromatic</a:t>
            </a:r>
          </a:p>
          <a:p>
            <a:pPr>
              <a:spcBef>
                <a:spcPct val="50000"/>
              </a:spcBef>
            </a:pPr>
            <a:r>
              <a:rPr lang="en-US" dirty="0">
                <a:solidFill>
                  <a:srgbClr val="FFFFFF"/>
                </a:solidFill>
                <a:latin typeface="Arial" charset="0"/>
              </a:rPr>
              <a:t>Uses shades or tints from the same hue</a:t>
            </a:r>
          </a:p>
          <a:p>
            <a:pPr>
              <a:spcBef>
                <a:spcPct val="50000"/>
              </a:spcBef>
            </a:pPr>
            <a:endParaRPr lang="en-US" dirty="0">
              <a:solidFill>
                <a:srgbClr val="FFFFFF"/>
              </a:solidFill>
              <a:latin typeface="Arial" charset="0"/>
            </a:endParaRPr>
          </a:p>
          <a:p>
            <a:pPr>
              <a:spcBef>
                <a:spcPct val="50000"/>
              </a:spcBef>
            </a:pPr>
            <a:endParaRPr lang="en-US" sz="1800" dirty="0">
              <a:solidFill>
                <a:srgbClr val="FFFFFF"/>
              </a:solidFill>
              <a:latin typeface="Arial" charset="0"/>
            </a:endParaRPr>
          </a:p>
          <a:p>
            <a:pPr>
              <a:spcBef>
                <a:spcPct val="50000"/>
              </a:spcBef>
            </a:pPr>
            <a:endParaRPr lang="en-US" sz="1800" dirty="0">
              <a:solidFill>
                <a:srgbClr val="FFFFFF"/>
              </a:solidFill>
              <a:latin typeface="Arial" charset="0"/>
            </a:endParaRPr>
          </a:p>
          <a:p>
            <a:pPr>
              <a:spcBef>
                <a:spcPct val="50000"/>
              </a:spcBef>
            </a:pPr>
            <a:endParaRPr lang="en-US" sz="3200" dirty="0">
              <a:solidFill>
                <a:srgbClr val="FFFFFF"/>
              </a:solidFill>
              <a:latin typeface="Arial" charset="0"/>
            </a:endParaRPr>
          </a:p>
        </p:txBody>
      </p:sp>
      <p:sp>
        <p:nvSpPr>
          <p:cNvPr id="6154" name="Text Box 10"/>
          <p:cNvSpPr txBox="1">
            <a:spLocks noChangeArrowheads="1"/>
          </p:cNvSpPr>
          <p:nvPr/>
        </p:nvSpPr>
        <p:spPr bwMode="auto">
          <a:xfrm>
            <a:off x="533400" y="5029200"/>
            <a:ext cx="38862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200" dirty="0">
                <a:latin typeface="Arial Narrow" charset="0"/>
              </a:rPr>
              <a:t>Andy Warhol (American, 1928-1987) </a:t>
            </a:r>
          </a:p>
          <a:p>
            <a:r>
              <a:rPr lang="en-US" sz="1200" b="1" dirty="0">
                <a:latin typeface="Arial Narrow" charset="0"/>
              </a:rPr>
              <a:t>Sunset</a:t>
            </a:r>
            <a:r>
              <a:rPr lang="en-US" sz="1200" dirty="0">
                <a:latin typeface="Arial Narrow" charset="0"/>
              </a:rPr>
              <a:t>, 1972 </a:t>
            </a:r>
          </a:p>
        </p:txBody>
      </p:sp>
      <p:pic>
        <p:nvPicPr>
          <p:cNvPr id="6157" name="Picture 13" descr="10monochrome.jpg                                               0012F219Magicks                        BAFFF44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866775"/>
            <a:ext cx="4075112" cy="4114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Text Box 3"/>
          <p:cNvSpPr txBox="1">
            <a:spLocks noChangeArrowheads="1"/>
          </p:cNvSpPr>
          <p:nvPr/>
        </p:nvSpPr>
        <p:spPr bwMode="auto">
          <a:xfrm>
            <a:off x="4559300" y="855662"/>
            <a:ext cx="4279900" cy="3447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3200" b="1" dirty="0">
                <a:solidFill>
                  <a:srgbClr val="FFFFFF"/>
                </a:solidFill>
                <a:latin typeface="Arial" charset="0"/>
              </a:rPr>
              <a:t>Neutral Colors</a:t>
            </a:r>
          </a:p>
          <a:p>
            <a:pPr>
              <a:spcBef>
                <a:spcPct val="50000"/>
              </a:spcBef>
            </a:pPr>
            <a:r>
              <a:rPr lang="en-US" sz="1800" dirty="0">
                <a:solidFill>
                  <a:srgbClr val="FFFFFF"/>
                </a:solidFill>
                <a:latin typeface="Arial" charset="0"/>
              </a:rPr>
              <a:t>Neutral colors or earth tones are not seen on most color wheels. Black, gray, whites are neutral. Browns, beiges and tans are sometimes neutral too. Neutral colors can be made by mixing: </a:t>
            </a:r>
          </a:p>
          <a:p>
            <a:pPr>
              <a:spcBef>
                <a:spcPct val="50000"/>
              </a:spcBef>
              <a:buFontTx/>
              <a:buChar char="•"/>
            </a:pPr>
            <a:r>
              <a:rPr lang="en-US" sz="2200" dirty="0">
                <a:solidFill>
                  <a:srgbClr val="FFFFFF"/>
                </a:solidFill>
                <a:latin typeface="Arial" charset="0"/>
              </a:rPr>
              <a:t> </a:t>
            </a:r>
            <a:r>
              <a:rPr lang="en-US" sz="1800" dirty="0">
                <a:solidFill>
                  <a:srgbClr val="FFFFFF"/>
                </a:solidFill>
                <a:latin typeface="Arial" charset="0"/>
              </a:rPr>
              <a:t>Black and white </a:t>
            </a:r>
          </a:p>
          <a:p>
            <a:pPr>
              <a:spcBef>
                <a:spcPct val="50000"/>
              </a:spcBef>
              <a:buFontTx/>
              <a:buChar char="•"/>
            </a:pPr>
            <a:r>
              <a:rPr lang="en-US" sz="1800" dirty="0">
                <a:solidFill>
                  <a:srgbClr val="FFFFFF"/>
                </a:solidFill>
                <a:latin typeface="Arial" charset="0"/>
              </a:rPr>
              <a:t> Complementary colors</a:t>
            </a:r>
          </a:p>
          <a:p>
            <a:pPr>
              <a:spcBef>
                <a:spcPct val="50000"/>
              </a:spcBef>
              <a:buFontTx/>
              <a:buChar char="•"/>
            </a:pPr>
            <a:r>
              <a:rPr lang="en-US" sz="1800" dirty="0">
                <a:solidFill>
                  <a:srgbClr val="FFFFFF"/>
                </a:solidFill>
                <a:latin typeface="Arial" charset="0"/>
              </a:rPr>
              <a:t> All three primaries together </a:t>
            </a:r>
            <a:endParaRPr lang="en-US" sz="1800" dirty="0">
              <a:latin typeface="Arial" charset="0"/>
            </a:endParaRPr>
          </a:p>
        </p:txBody>
      </p:sp>
      <p:pic>
        <p:nvPicPr>
          <p:cNvPr id="28679" name="Picture 7" descr="11shades.jpg                                                   0012F219Magicks                        BAFFF444:"/>
          <p:cNvPicPr>
            <a:picLocks noChangeAspect="1" noChangeArrowheads="1"/>
          </p:cNvPicPr>
          <p:nvPr/>
        </p:nvPicPr>
        <p:blipFill>
          <a:blip r:embed="rId2">
            <a:extLst>
              <a:ext uri="{28A0092B-C50C-407E-A947-70E740481C1C}">
                <a14:useLocalDpi xmlns:a14="http://schemas.microsoft.com/office/drawing/2010/main" val="0"/>
              </a:ext>
            </a:extLst>
          </a:blip>
          <a:srcRect r="352" b="693"/>
          <a:stretch>
            <a:fillRect/>
          </a:stretch>
        </p:blipFill>
        <p:spPr bwMode="auto">
          <a:xfrm>
            <a:off x="457200" y="855662"/>
            <a:ext cx="3721100" cy="188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 name="Picture 1" descr="http://www.factmonster.com/images/p_seura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979737"/>
            <a:ext cx="2590800" cy="322410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286125" y="5780279"/>
            <a:ext cx="4572000" cy="461665"/>
          </a:xfrm>
          <a:prstGeom prst="rect">
            <a:avLst/>
          </a:prstGeom>
        </p:spPr>
        <p:txBody>
          <a:bodyPr>
            <a:spAutoFit/>
          </a:bodyPr>
          <a:lstStyle/>
          <a:p>
            <a:r>
              <a:rPr lang="en-US" sz="1200" dirty="0" smtClean="0">
                <a:latin typeface="Arial Narrow" charset="0"/>
              </a:rPr>
              <a:t>Georges Seurat (French, 1859-1891) </a:t>
            </a:r>
            <a:endParaRPr lang="en-US" sz="1200" dirty="0">
              <a:latin typeface="Arial Narrow" charset="0"/>
            </a:endParaRPr>
          </a:p>
          <a:p>
            <a:r>
              <a:rPr lang="en-US" sz="1200" b="1" dirty="0" smtClean="0">
                <a:latin typeface="Arial Narrow" charset="0"/>
              </a:rPr>
              <a:t>Circus</a:t>
            </a:r>
            <a:r>
              <a:rPr lang="en-US" sz="1200" dirty="0" smtClean="0">
                <a:latin typeface="Arial Narrow" charset="0"/>
              </a:rPr>
              <a:t>, 1891 </a:t>
            </a:r>
            <a:endParaRPr lang="en-US" sz="1200" dirty="0">
              <a:latin typeface="Arial Narrow" charset="0"/>
            </a:endParaRPr>
          </a:p>
        </p:txBody>
      </p:sp>
      <p:pic>
        <p:nvPicPr>
          <p:cNvPr id="4099" name="Picture 3" descr="Coffee bean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35450" y="4446779"/>
            <a:ext cx="4451350" cy="1333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Text Box 5"/>
          <p:cNvSpPr txBox="1">
            <a:spLocks noChangeArrowheads="1"/>
          </p:cNvSpPr>
          <p:nvPr/>
        </p:nvSpPr>
        <p:spPr bwMode="auto">
          <a:xfrm>
            <a:off x="4648200" y="304800"/>
            <a:ext cx="3505200" cy="277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dirty="0">
                <a:solidFill>
                  <a:srgbClr val="FFFFFF"/>
                </a:solidFill>
                <a:latin typeface="Arial" charset="0"/>
              </a:rPr>
              <a:t>Analogous</a:t>
            </a:r>
          </a:p>
          <a:p>
            <a:pPr>
              <a:spcBef>
                <a:spcPct val="50000"/>
              </a:spcBef>
            </a:pPr>
            <a:r>
              <a:rPr lang="en-US" sz="1800" dirty="0">
                <a:solidFill>
                  <a:srgbClr val="FFFFFF"/>
                </a:solidFill>
                <a:latin typeface="Arial" charset="0"/>
              </a:rPr>
              <a:t>Any three colors which are side by side on a 12 part color wheel, such as yellow-green, yellow, and yellow-orange. Usually one of the three colors predominates. </a:t>
            </a:r>
          </a:p>
          <a:p>
            <a:pPr>
              <a:spcBef>
                <a:spcPct val="50000"/>
              </a:spcBef>
            </a:pPr>
            <a:endParaRPr lang="en-US" sz="1800" dirty="0">
              <a:solidFill>
                <a:srgbClr val="FFFFFF"/>
              </a:solidFill>
              <a:latin typeface="Arial" charset="0"/>
            </a:endParaRPr>
          </a:p>
        </p:txBody>
      </p:sp>
      <p:sp>
        <p:nvSpPr>
          <p:cNvPr id="5134" name="Text Box 14"/>
          <p:cNvSpPr txBox="1">
            <a:spLocks noChangeArrowheads="1"/>
          </p:cNvSpPr>
          <p:nvPr/>
        </p:nvSpPr>
        <p:spPr bwMode="auto">
          <a:xfrm>
            <a:off x="3552825" y="5638800"/>
            <a:ext cx="1476375"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US" sz="1200" dirty="0" smtClean="0">
              <a:latin typeface="Arial Narrow" charset="0"/>
              <a:cs typeface="Times New Roman" charset="0"/>
            </a:endParaRPr>
          </a:p>
          <a:p>
            <a:r>
              <a:rPr lang="en-US" sz="1200" dirty="0" smtClean="0">
                <a:latin typeface="Arial Narrow" charset="0"/>
                <a:cs typeface="Times New Roman" charset="0"/>
              </a:rPr>
              <a:t>Andy </a:t>
            </a:r>
            <a:r>
              <a:rPr lang="en-US" sz="1200" dirty="0">
                <a:latin typeface="Arial Narrow" charset="0"/>
                <a:cs typeface="Times New Roman" charset="0"/>
              </a:rPr>
              <a:t>Warhol </a:t>
            </a:r>
          </a:p>
          <a:p>
            <a:r>
              <a:rPr lang="en-US" sz="1200" dirty="0">
                <a:latin typeface="Arial Narrow" charset="0"/>
                <a:cs typeface="Times New Roman" charset="0"/>
              </a:rPr>
              <a:t>(American, 1928-1987)</a:t>
            </a:r>
          </a:p>
          <a:p>
            <a:r>
              <a:rPr lang="en-US" sz="1200" b="1" dirty="0" smtClean="0">
                <a:latin typeface="Arial Narrow" charset="0"/>
                <a:cs typeface="Times New Roman" charset="0"/>
              </a:rPr>
              <a:t>Camouflage</a:t>
            </a:r>
            <a:r>
              <a:rPr lang="en-US" sz="1200" dirty="0">
                <a:latin typeface="Arial Narrow" charset="0"/>
                <a:cs typeface="Times New Roman" charset="0"/>
              </a:rPr>
              <a:t>, 1987</a:t>
            </a:r>
          </a:p>
          <a:p>
            <a:endParaRPr lang="en-US" sz="1200" dirty="0">
              <a:latin typeface="Arial Narrow" charset="0"/>
            </a:endParaRPr>
          </a:p>
        </p:txBody>
      </p:sp>
      <p:sp>
        <p:nvSpPr>
          <p:cNvPr id="5135" name="Text Box 15"/>
          <p:cNvSpPr txBox="1">
            <a:spLocks noChangeArrowheads="1"/>
          </p:cNvSpPr>
          <p:nvPr/>
        </p:nvSpPr>
        <p:spPr bwMode="auto">
          <a:xfrm>
            <a:off x="2895600" y="2630269"/>
            <a:ext cx="1905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200" dirty="0" smtClean="0">
                <a:latin typeface="Arial Narrow" charset="0"/>
                <a:cs typeface="Times New Roman" charset="0"/>
              </a:rPr>
              <a:t>Mark Rothko (Russian -American</a:t>
            </a:r>
            <a:r>
              <a:rPr lang="en-US" sz="1200" dirty="0">
                <a:latin typeface="Arial Narrow" charset="0"/>
                <a:cs typeface="Times New Roman" charset="0"/>
              </a:rPr>
              <a:t>, </a:t>
            </a:r>
            <a:r>
              <a:rPr lang="en-US" sz="1200" dirty="0" smtClean="0">
                <a:latin typeface="Arial Narrow" charset="0"/>
                <a:cs typeface="Times New Roman" charset="0"/>
              </a:rPr>
              <a:t>1903 -  1970)</a:t>
            </a:r>
            <a:r>
              <a:rPr lang="en-US" sz="1200" dirty="0" smtClean="0">
                <a:solidFill>
                  <a:srgbClr val="000000"/>
                </a:solidFill>
                <a:latin typeface="Arial Narrow" charset="0"/>
                <a:cs typeface="Times New Roman" charset="0"/>
              </a:rPr>
              <a:t> </a:t>
            </a:r>
            <a:endParaRPr lang="en-US" sz="1200" dirty="0">
              <a:solidFill>
                <a:srgbClr val="000000"/>
              </a:solidFill>
              <a:latin typeface="Arial Narrow" charset="0"/>
              <a:cs typeface="Times New Roman" charset="0"/>
            </a:endParaRPr>
          </a:p>
          <a:p>
            <a:r>
              <a:rPr lang="en-US" sz="1200" b="1" dirty="0" smtClean="0">
                <a:solidFill>
                  <a:srgbClr val="000000"/>
                </a:solidFill>
                <a:latin typeface="Arial Narrow" charset="0"/>
                <a:cs typeface="Times New Roman" charset="0"/>
              </a:rPr>
              <a:t>Orange, Red Yellow</a:t>
            </a:r>
            <a:r>
              <a:rPr lang="en-US" sz="1200" dirty="0" smtClean="0">
                <a:latin typeface="Arial Narrow" charset="0"/>
                <a:cs typeface="Times New Roman" charset="0"/>
              </a:rPr>
              <a:t>, 1961</a:t>
            </a:r>
            <a:endParaRPr lang="en-US" sz="1200" dirty="0">
              <a:latin typeface="Arial Narrow" charset="0"/>
            </a:endParaRPr>
          </a:p>
        </p:txBody>
      </p:sp>
      <p:pic>
        <p:nvPicPr>
          <p:cNvPr id="5136" name="Picture 16" descr="colorwheel.jpg                                                 0012F219Magicks                        BAFFF44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3505200"/>
            <a:ext cx="2971800" cy="2971800"/>
          </a:xfrm>
          <a:prstGeom prst="rect">
            <a:avLst/>
          </a:prstGeom>
          <a:noFill/>
          <a:extLst>
            <a:ext uri="{909E8E84-426E-40DD-AFC4-6F175D3DCCD1}">
              <a14:hiddenFill xmlns:a14="http://schemas.microsoft.com/office/drawing/2010/main">
                <a:solidFill>
                  <a:srgbClr val="FFFFFF"/>
                </a:solidFill>
              </a14:hiddenFill>
            </a:ext>
          </a:extLst>
        </p:spPr>
      </p:pic>
      <p:pic>
        <p:nvPicPr>
          <p:cNvPr id="5138" name="Picture 18" descr="01camouflage.jpg                                               0012F219Magicks                        BAFFF44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0075" y="3495675"/>
            <a:ext cx="2971800" cy="29718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http://www.artribune.com/wp-content/uploads/2012/05/Mark-Rothko-Orange-Red-Yellow-19612-480x552.jpg">
            <a:hlinkClick r:id="rId4" tgtFrame="_blank"/>
          </p:cNvPr>
          <p:cNvPicPr/>
          <p:nvPr/>
        </p:nvPicPr>
        <p:blipFill>
          <a:blip r:embed="rId5">
            <a:extLst>
              <a:ext uri="{28A0092B-C50C-407E-A947-70E740481C1C}">
                <a14:useLocalDpi xmlns:a14="http://schemas.microsoft.com/office/drawing/2010/main" val="0"/>
              </a:ext>
            </a:extLst>
          </a:blip>
          <a:srcRect/>
          <a:stretch>
            <a:fillRect/>
          </a:stretch>
        </p:blipFill>
        <p:spPr bwMode="auto">
          <a:xfrm>
            <a:off x="609600" y="368984"/>
            <a:ext cx="2286000" cy="2819400"/>
          </a:xfrm>
          <a:prstGeom prst="rect">
            <a:avLst/>
          </a:prstGeom>
          <a:noFill/>
          <a:ln>
            <a:no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3352800" y="381000"/>
            <a:ext cx="4191000" cy="2503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rgbClr val="FFFFFF"/>
                </a:solidFill>
                <a:latin typeface="Arial" charset="0"/>
              </a:rPr>
              <a:t>Complementary</a:t>
            </a:r>
          </a:p>
          <a:p>
            <a:pPr>
              <a:spcBef>
                <a:spcPct val="50000"/>
              </a:spcBef>
            </a:pPr>
            <a:r>
              <a:rPr lang="en-US" sz="1800">
                <a:solidFill>
                  <a:srgbClr val="FFFFFF"/>
                </a:solidFill>
                <a:latin typeface="Arial" charset="0"/>
              </a:rPr>
              <a:t>Two colors that are the direct opposite of each other, such as red and green and blue-purple and yellow-orange. Complementary colors create the most contrast and balance in design. </a:t>
            </a:r>
          </a:p>
          <a:p>
            <a:pPr>
              <a:spcBef>
                <a:spcPct val="50000"/>
              </a:spcBef>
            </a:pPr>
            <a:endParaRPr lang="en-US" sz="1800">
              <a:solidFill>
                <a:srgbClr val="FFFFFF"/>
              </a:solidFill>
              <a:latin typeface="Arial" charset="0"/>
            </a:endParaRPr>
          </a:p>
        </p:txBody>
      </p:sp>
      <p:sp>
        <p:nvSpPr>
          <p:cNvPr id="15374" name="Text Box 14"/>
          <p:cNvSpPr txBox="1">
            <a:spLocks noChangeArrowheads="1"/>
          </p:cNvSpPr>
          <p:nvPr/>
        </p:nvSpPr>
        <p:spPr bwMode="auto">
          <a:xfrm>
            <a:off x="447675" y="5538100"/>
            <a:ext cx="251460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1200" b="1" dirty="0" smtClean="0">
                <a:latin typeface="Arial Narrow" charset="0"/>
                <a:cs typeface="Arial" charset="0"/>
              </a:rPr>
              <a:t>Space </a:t>
            </a:r>
            <a:r>
              <a:rPr lang="en-US" sz="1200" b="1" dirty="0">
                <a:latin typeface="Arial Narrow" charset="0"/>
                <a:cs typeface="Arial" charset="0"/>
              </a:rPr>
              <a:t>Fruit: Still </a:t>
            </a:r>
            <a:r>
              <a:rPr lang="en-US" sz="1200" b="1" dirty="0" smtClean="0">
                <a:latin typeface="Arial Narrow" charset="0"/>
                <a:cs typeface="Arial" charset="0"/>
              </a:rPr>
              <a:t>Lives </a:t>
            </a:r>
            <a:r>
              <a:rPr lang="en-US" sz="1200" b="1" dirty="0">
                <a:latin typeface="Arial Narrow" charset="0"/>
                <a:cs typeface="Arial" charset="0"/>
              </a:rPr>
              <a:t>(Pears),</a:t>
            </a:r>
            <a:r>
              <a:rPr lang="en-US" sz="1200" dirty="0">
                <a:latin typeface="Arial Narrow" charset="0"/>
                <a:cs typeface="Arial" charset="0"/>
              </a:rPr>
              <a:t> </a:t>
            </a:r>
            <a:r>
              <a:rPr lang="en-US" sz="1200" dirty="0" smtClean="0">
                <a:latin typeface="Arial Narrow" charset="0"/>
                <a:cs typeface="Arial" charset="0"/>
              </a:rPr>
              <a:t>1979</a:t>
            </a:r>
            <a:endParaRPr lang="en-US" sz="1200" dirty="0">
              <a:latin typeface="Arial Narrow" charset="0"/>
            </a:endParaRPr>
          </a:p>
          <a:p>
            <a:pPr>
              <a:spcBef>
                <a:spcPct val="50000"/>
              </a:spcBef>
            </a:pPr>
            <a:endParaRPr lang="en-US" sz="1200" dirty="0">
              <a:latin typeface="Arial Narrow" charset="0"/>
            </a:endParaRPr>
          </a:p>
        </p:txBody>
      </p:sp>
      <p:pic>
        <p:nvPicPr>
          <p:cNvPr id="15380" name="Picture 20" descr="13flowerstop.jpg                                               0012F219Magicks                        BAFFF44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81000"/>
            <a:ext cx="2514600" cy="2514600"/>
          </a:xfrm>
          <a:prstGeom prst="rect">
            <a:avLst/>
          </a:prstGeom>
          <a:noFill/>
          <a:extLst>
            <a:ext uri="{909E8E84-426E-40DD-AFC4-6F175D3DCCD1}">
              <a14:hiddenFill xmlns:a14="http://schemas.microsoft.com/office/drawing/2010/main">
                <a:solidFill>
                  <a:srgbClr val="FFFFFF"/>
                </a:solidFill>
              </a14:hiddenFill>
            </a:ext>
          </a:extLst>
        </p:spPr>
      </p:pic>
      <p:pic>
        <p:nvPicPr>
          <p:cNvPr id="15382" name="Picture 22" descr="06pears.jpg                                                    0012F219Magicks                        BAFFF44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581400"/>
            <a:ext cx="2514600" cy="191214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museumpublicity.com/wp-content/uploads/2011/12/Kerry-James-Marshal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2614443"/>
            <a:ext cx="3067050" cy="336943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343400" y="5983878"/>
            <a:ext cx="3352800" cy="461665"/>
          </a:xfrm>
          <a:prstGeom prst="rect">
            <a:avLst/>
          </a:prstGeom>
        </p:spPr>
        <p:txBody>
          <a:bodyPr wrap="square">
            <a:spAutoFit/>
          </a:bodyPr>
          <a:lstStyle/>
          <a:p>
            <a:r>
              <a:rPr lang="en-US" sz="1200" i="1" dirty="0">
                <a:latin typeface="Arial Narrow" pitchFamily="34" charset="0"/>
                <a:cs typeface="Arial" pitchFamily="34" charset="0"/>
              </a:rPr>
              <a:t>Kerry James </a:t>
            </a:r>
            <a:r>
              <a:rPr lang="en-US" sz="1200" i="1" dirty="0" smtClean="0">
                <a:latin typeface="Arial Narrow" pitchFamily="34" charset="0"/>
                <a:cs typeface="Arial" pitchFamily="34" charset="0"/>
              </a:rPr>
              <a:t>Marshall (American, 1955 – present)  </a:t>
            </a:r>
            <a:r>
              <a:rPr lang="en-US" sz="1200" b="1" dirty="0">
                <a:latin typeface="Arial Narrow" pitchFamily="34" charset="0"/>
                <a:cs typeface="Arial" pitchFamily="34" charset="0"/>
              </a:rPr>
              <a:t>Untitled (Painter) </a:t>
            </a:r>
            <a:r>
              <a:rPr lang="en-US" sz="1200" i="1" dirty="0">
                <a:latin typeface="Arial Narrow" pitchFamily="34" charset="0"/>
                <a:cs typeface="Arial" pitchFamily="34" charset="0"/>
              </a:rPr>
              <a:t>2010</a:t>
            </a:r>
            <a:endParaRPr lang="en-US" sz="1200" dirty="0">
              <a:latin typeface="Arial Narrow" pitchFamily="34" charset="0"/>
              <a:cs typeface="Arial" pitchFamily="34" charset="0"/>
            </a:endParaRPr>
          </a:p>
        </p:txBody>
      </p:sp>
      <p:sp>
        <p:nvSpPr>
          <p:cNvPr id="3" name="Rectangle 2"/>
          <p:cNvSpPr/>
          <p:nvPr/>
        </p:nvSpPr>
        <p:spPr>
          <a:xfrm>
            <a:off x="447675" y="2884488"/>
            <a:ext cx="2524125" cy="461665"/>
          </a:xfrm>
          <a:prstGeom prst="rect">
            <a:avLst/>
          </a:prstGeom>
        </p:spPr>
        <p:txBody>
          <a:bodyPr wrap="square">
            <a:spAutoFit/>
          </a:bodyPr>
          <a:lstStyle/>
          <a:p>
            <a:pPr>
              <a:spcBef>
                <a:spcPct val="50000"/>
              </a:spcBef>
            </a:pPr>
            <a:r>
              <a:rPr lang="en-US" sz="1200" dirty="0">
                <a:latin typeface="Arial Narrow" charset="0"/>
                <a:cs typeface="Arial" charset="0"/>
              </a:rPr>
              <a:t>Andy Warhol (American, 1928-1987)</a:t>
            </a:r>
            <a:r>
              <a:rPr lang="en-US" sz="1200" dirty="0">
                <a:solidFill>
                  <a:srgbClr val="000000"/>
                </a:solidFill>
                <a:latin typeface="Arial Narrow" charset="0"/>
                <a:cs typeface="Times New Roman" charset="0"/>
              </a:rPr>
              <a:t> </a:t>
            </a:r>
            <a:r>
              <a:rPr lang="en-US" sz="1200" b="1" dirty="0" smtClean="0">
                <a:latin typeface="Arial Narrow" charset="0"/>
                <a:cs typeface="Arial" charset="0"/>
              </a:rPr>
              <a:t>Flowers</a:t>
            </a:r>
            <a:r>
              <a:rPr lang="en-US" sz="1200" dirty="0">
                <a:latin typeface="Arial Narrow" charset="0"/>
                <a:cs typeface="Arial" charset="0"/>
              </a:rPr>
              <a:t>, 1970</a:t>
            </a:r>
            <a:r>
              <a:rPr lang="en-US" sz="1200" dirty="0">
                <a:solidFill>
                  <a:srgbClr val="000000"/>
                </a:solidFill>
                <a:latin typeface="Arial Narrow" charset="0"/>
                <a:cs typeface="Times New Roman" charset="0"/>
              </a:rPr>
              <a:t>, </a:t>
            </a:r>
            <a:endParaRPr lang="en-US" sz="1200" dirty="0">
              <a:latin typeface="Arial Narrow"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
      <a:dk1>
        <a:srgbClr val="000000"/>
      </a:dk1>
      <a:lt1>
        <a:srgbClr val="777777"/>
      </a:lt1>
      <a:dk2>
        <a:srgbClr val="000000"/>
      </a:dk2>
      <a:lt2>
        <a:srgbClr val="777777"/>
      </a:lt2>
      <a:accent1>
        <a:srgbClr val="00CC99"/>
      </a:accent1>
      <a:accent2>
        <a:srgbClr val="3333CC"/>
      </a:accent2>
      <a:accent3>
        <a:srgbClr val="BDBDBD"/>
      </a:accent3>
      <a:accent4>
        <a:srgbClr val="000000"/>
      </a:accent4>
      <a:accent5>
        <a:srgbClr val="AAE2CA"/>
      </a:accent5>
      <a:accent6>
        <a:srgbClr val="2D2DB9"/>
      </a:accent6>
      <a:hlink>
        <a:srgbClr val="CCCCFF"/>
      </a:hlink>
      <a:folHlink>
        <a:srgbClr val="FFFFFF"/>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1501</TotalTime>
  <Words>646</Words>
  <Application>Microsoft Office PowerPoint</Application>
  <PresentationFormat>On-screen Show (4:3)</PresentationFormat>
  <Paragraphs>90</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Carnegie Museums of Pittsburgh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Tresa Varner</dc:creator>
  <cp:lastModifiedBy>cbcampbell</cp:lastModifiedBy>
  <cp:revision>89</cp:revision>
  <dcterms:created xsi:type="dcterms:W3CDTF">2006-04-25T15:24:57Z</dcterms:created>
  <dcterms:modified xsi:type="dcterms:W3CDTF">2012-11-19T01:03:07Z</dcterms:modified>
</cp:coreProperties>
</file>