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4"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1" r:id="rId20"/>
    <p:sldId id="282" r:id="rId21"/>
    <p:sldId id="279" r:id="rId22"/>
    <p:sldId id="280" r:id="rId23"/>
    <p:sldId id="283" r:id="rId24"/>
    <p:sldId id="27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03D406-70F6-4CAD-8E23-19A2C6A84C25}" type="doc">
      <dgm:prSet loTypeId="urn:microsoft.com/office/officeart/2005/8/layout/venn1" loCatId="relationship" qsTypeId="urn:microsoft.com/office/officeart/2005/8/quickstyle/simple1" qsCatId="simple" csTypeId="urn:microsoft.com/office/officeart/2005/8/colors/colorful5" csCatId="colorful" phldr="1"/>
      <dgm:spPr/>
    </dgm:pt>
    <dgm:pt modelId="{3E6DB810-8256-4A63-8791-DCB83EBAA930}">
      <dgm:prSet phldrT="[Text]"/>
      <dgm:spPr/>
      <dgm:t>
        <a:bodyPr/>
        <a:lstStyle/>
        <a:p>
          <a:r>
            <a:rPr lang="en-US" dirty="0" smtClean="0"/>
            <a:t>Design</a:t>
          </a:r>
          <a:endParaRPr lang="en-US" dirty="0"/>
        </a:p>
      </dgm:t>
    </dgm:pt>
    <dgm:pt modelId="{5FB7C46E-BD2A-4528-82CA-44E826DD0841}" type="parTrans" cxnId="{00DF509B-C4BB-4CFE-924D-27AF5E97A7D9}">
      <dgm:prSet/>
      <dgm:spPr/>
      <dgm:t>
        <a:bodyPr/>
        <a:lstStyle/>
        <a:p>
          <a:endParaRPr lang="en-US"/>
        </a:p>
      </dgm:t>
    </dgm:pt>
    <dgm:pt modelId="{355D35A3-D5FD-4FC1-B944-B1F792905C87}" type="sibTrans" cxnId="{00DF509B-C4BB-4CFE-924D-27AF5E97A7D9}">
      <dgm:prSet/>
      <dgm:spPr/>
      <dgm:t>
        <a:bodyPr/>
        <a:lstStyle/>
        <a:p>
          <a:endParaRPr lang="en-US"/>
        </a:p>
      </dgm:t>
    </dgm:pt>
    <dgm:pt modelId="{761BF9C2-1A3F-4577-A9E6-1EE7D6E20861}">
      <dgm:prSet phldrT="[Text]"/>
      <dgm:spPr/>
      <dgm:t>
        <a:bodyPr/>
        <a:lstStyle/>
        <a:p>
          <a:r>
            <a:rPr lang="en-US" dirty="0" smtClean="0"/>
            <a:t>Creativity</a:t>
          </a:r>
          <a:endParaRPr lang="en-US" dirty="0"/>
        </a:p>
      </dgm:t>
    </dgm:pt>
    <dgm:pt modelId="{C6550063-F0DD-42CE-9850-3DBE1279E89A}" type="parTrans" cxnId="{D0B1EC8C-0872-4537-A61C-46DAECAE4311}">
      <dgm:prSet/>
      <dgm:spPr/>
      <dgm:t>
        <a:bodyPr/>
        <a:lstStyle/>
        <a:p>
          <a:endParaRPr lang="en-US"/>
        </a:p>
      </dgm:t>
    </dgm:pt>
    <dgm:pt modelId="{7A69711B-89F5-48F8-B61B-5ECA0E0B58F6}" type="sibTrans" cxnId="{D0B1EC8C-0872-4537-A61C-46DAECAE4311}">
      <dgm:prSet/>
      <dgm:spPr/>
      <dgm:t>
        <a:bodyPr/>
        <a:lstStyle/>
        <a:p>
          <a:endParaRPr lang="en-US"/>
        </a:p>
      </dgm:t>
    </dgm:pt>
    <dgm:pt modelId="{72FBA598-7971-4DA1-822B-2B60E1EFD9C7}" type="pres">
      <dgm:prSet presAssocID="{1703D406-70F6-4CAD-8E23-19A2C6A84C25}" presName="compositeShape" presStyleCnt="0">
        <dgm:presLayoutVars>
          <dgm:chMax val="7"/>
          <dgm:dir/>
          <dgm:resizeHandles val="exact"/>
        </dgm:presLayoutVars>
      </dgm:prSet>
      <dgm:spPr/>
    </dgm:pt>
    <dgm:pt modelId="{3AB36BA7-27E7-4412-A35C-C2C1B36715DA}" type="pres">
      <dgm:prSet presAssocID="{3E6DB810-8256-4A63-8791-DCB83EBAA930}" presName="circ1" presStyleLbl="vennNode1" presStyleIdx="0" presStyleCnt="2"/>
      <dgm:spPr/>
      <dgm:t>
        <a:bodyPr/>
        <a:lstStyle/>
        <a:p>
          <a:endParaRPr lang="en-US"/>
        </a:p>
      </dgm:t>
    </dgm:pt>
    <dgm:pt modelId="{0B64633E-63C7-46C4-9862-0BFE5780EB9B}" type="pres">
      <dgm:prSet presAssocID="{3E6DB810-8256-4A63-8791-DCB83EBAA930}" presName="circ1Tx" presStyleLbl="revTx" presStyleIdx="0" presStyleCnt="0">
        <dgm:presLayoutVars>
          <dgm:chMax val="0"/>
          <dgm:chPref val="0"/>
          <dgm:bulletEnabled val="1"/>
        </dgm:presLayoutVars>
      </dgm:prSet>
      <dgm:spPr/>
      <dgm:t>
        <a:bodyPr/>
        <a:lstStyle/>
        <a:p>
          <a:endParaRPr lang="en-US"/>
        </a:p>
      </dgm:t>
    </dgm:pt>
    <dgm:pt modelId="{42FFD475-529C-46D1-BD12-C8DA9AC4025A}" type="pres">
      <dgm:prSet presAssocID="{761BF9C2-1A3F-4577-A9E6-1EE7D6E20861}" presName="circ2" presStyleLbl="vennNode1" presStyleIdx="1" presStyleCnt="2"/>
      <dgm:spPr/>
      <dgm:t>
        <a:bodyPr/>
        <a:lstStyle/>
        <a:p>
          <a:endParaRPr lang="en-US"/>
        </a:p>
      </dgm:t>
    </dgm:pt>
    <dgm:pt modelId="{528725A1-16B1-4AFE-AB7F-DDE2978D0DCA}" type="pres">
      <dgm:prSet presAssocID="{761BF9C2-1A3F-4577-A9E6-1EE7D6E20861}" presName="circ2Tx" presStyleLbl="revTx" presStyleIdx="0" presStyleCnt="0">
        <dgm:presLayoutVars>
          <dgm:chMax val="0"/>
          <dgm:chPref val="0"/>
          <dgm:bulletEnabled val="1"/>
        </dgm:presLayoutVars>
      </dgm:prSet>
      <dgm:spPr/>
      <dgm:t>
        <a:bodyPr/>
        <a:lstStyle/>
        <a:p>
          <a:endParaRPr lang="en-US"/>
        </a:p>
      </dgm:t>
    </dgm:pt>
  </dgm:ptLst>
  <dgm:cxnLst>
    <dgm:cxn modelId="{AE61A9FC-CF88-4E00-97C8-0E07B05C7499}" type="presOf" srcId="{761BF9C2-1A3F-4577-A9E6-1EE7D6E20861}" destId="{528725A1-16B1-4AFE-AB7F-DDE2978D0DCA}" srcOrd="1" destOrd="0" presId="urn:microsoft.com/office/officeart/2005/8/layout/venn1"/>
    <dgm:cxn modelId="{2241A7FF-4950-45E2-A22E-D3A79FFBA92C}" type="presOf" srcId="{1703D406-70F6-4CAD-8E23-19A2C6A84C25}" destId="{72FBA598-7971-4DA1-822B-2B60E1EFD9C7}" srcOrd="0" destOrd="0" presId="urn:microsoft.com/office/officeart/2005/8/layout/venn1"/>
    <dgm:cxn modelId="{D0B1EC8C-0872-4537-A61C-46DAECAE4311}" srcId="{1703D406-70F6-4CAD-8E23-19A2C6A84C25}" destId="{761BF9C2-1A3F-4577-A9E6-1EE7D6E20861}" srcOrd="1" destOrd="0" parTransId="{C6550063-F0DD-42CE-9850-3DBE1279E89A}" sibTransId="{7A69711B-89F5-48F8-B61B-5ECA0E0B58F6}"/>
    <dgm:cxn modelId="{00DF509B-C4BB-4CFE-924D-27AF5E97A7D9}" srcId="{1703D406-70F6-4CAD-8E23-19A2C6A84C25}" destId="{3E6DB810-8256-4A63-8791-DCB83EBAA930}" srcOrd="0" destOrd="0" parTransId="{5FB7C46E-BD2A-4528-82CA-44E826DD0841}" sibTransId="{355D35A3-D5FD-4FC1-B944-B1F792905C87}"/>
    <dgm:cxn modelId="{D5917C39-8D9E-4CF3-8191-5B3286BF32FD}" type="presOf" srcId="{761BF9C2-1A3F-4577-A9E6-1EE7D6E20861}" destId="{42FFD475-529C-46D1-BD12-C8DA9AC4025A}" srcOrd="0" destOrd="0" presId="urn:microsoft.com/office/officeart/2005/8/layout/venn1"/>
    <dgm:cxn modelId="{A008C626-D426-4C57-8E6F-DDBF8BCDAC46}" type="presOf" srcId="{3E6DB810-8256-4A63-8791-DCB83EBAA930}" destId="{0B64633E-63C7-46C4-9862-0BFE5780EB9B}" srcOrd="1" destOrd="0" presId="urn:microsoft.com/office/officeart/2005/8/layout/venn1"/>
    <dgm:cxn modelId="{2C24C564-EF2B-4C57-81C7-C0FFC52C7B1B}" type="presOf" srcId="{3E6DB810-8256-4A63-8791-DCB83EBAA930}" destId="{3AB36BA7-27E7-4412-A35C-C2C1B36715DA}" srcOrd="0" destOrd="0" presId="urn:microsoft.com/office/officeart/2005/8/layout/venn1"/>
    <dgm:cxn modelId="{D33FAF3D-82BD-44EA-9B99-31B9C157160A}" type="presParOf" srcId="{72FBA598-7971-4DA1-822B-2B60E1EFD9C7}" destId="{3AB36BA7-27E7-4412-A35C-C2C1B36715DA}" srcOrd="0" destOrd="0" presId="urn:microsoft.com/office/officeart/2005/8/layout/venn1"/>
    <dgm:cxn modelId="{4526ED6E-EC8B-47DD-8C42-96523F116CAA}" type="presParOf" srcId="{72FBA598-7971-4DA1-822B-2B60E1EFD9C7}" destId="{0B64633E-63C7-46C4-9862-0BFE5780EB9B}" srcOrd="1" destOrd="0" presId="urn:microsoft.com/office/officeart/2005/8/layout/venn1"/>
    <dgm:cxn modelId="{2217CA0A-9773-408B-BF60-B8FB0EDE7A3B}" type="presParOf" srcId="{72FBA598-7971-4DA1-822B-2B60E1EFD9C7}" destId="{42FFD475-529C-46D1-BD12-C8DA9AC4025A}" srcOrd="2" destOrd="0" presId="urn:microsoft.com/office/officeart/2005/8/layout/venn1"/>
    <dgm:cxn modelId="{8C5AB267-5212-4497-BAEF-3EDE8BEC0E4E}" type="presParOf" srcId="{72FBA598-7971-4DA1-822B-2B60E1EFD9C7}" destId="{528725A1-16B1-4AFE-AB7F-DDE2978D0DCA}" srcOrd="3"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B36BA7-27E7-4412-A35C-C2C1B36715DA}">
      <dsp:nvSpPr>
        <dsp:cNvPr id="0" name=""/>
        <dsp:cNvSpPr/>
      </dsp:nvSpPr>
      <dsp:spPr>
        <a:xfrm>
          <a:off x="1571890" y="8083"/>
          <a:ext cx="2955633" cy="2955633"/>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en-US" sz="3400" kern="1200" dirty="0" smtClean="0"/>
            <a:t>Design</a:t>
          </a:r>
          <a:endParaRPr lang="en-US" sz="3400" kern="1200" dirty="0"/>
        </a:p>
      </dsp:txBody>
      <dsp:txXfrm>
        <a:off x="1984613" y="356616"/>
        <a:ext cx="1704148" cy="2258568"/>
      </dsp:txXfrm>
    </dsp:sp>
    <dsp:sp modelId="{42FFD475-529C-46D1-BD12-C8DA9AC4025A}">
      <dsp:nvSpPr>
        <dsp:cNvPr id="0" name=""/>
        <dsp:cNvSpPr/>
      </dsp:nvSpPr>
      <dsp:spPr>
        <a:xfrm>
          <a:off x="3702076" y="8083"/>
          <a:ext cx="2955633" cy="2955633"/>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en-US" sz="3400" kern="1200" dirty="0" smtClean="0"/>
            <a:t>Creativity</a:t>
          </a:r>
          <a:endParaRPr lang="en-US" sz="3400" kern="1200" dirty="0"/>
        </a:p>
      </dsp:txBody>
      <dsp:txXfrm>
        <a:off x="4540837" y="356616"/>
        <a:ext cx="1704148" cy="225856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96A73B-6F84-49A2-B780-AF73B074B817}" type="datetimeFigureOut">
              <a:rPr lang="en-US" smtClean="0"/>
              <a:t>3/17/2011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C4BE34-8A9A-4D90-9A42-C25A722717F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laurenpressley.com/projects/millennials/bibliography.htm"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laurenpressley.com/projects/millennials/education.htm" TargetMode="External"/><Relationship Id="rId4" Type="http://schemas.openxmlformats.org/officeDocument/2006/relationships/hyperlink" Target="http://laurenpressley.com/projects/millennials/infoseek.ht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not your father’s knowledge…a different paradigm of what it means to be educated.</a:t>
            </a:r>
          </a:p>
          <a:p>
            <a:r>
              <a:rPr lang="en-US" dirty="0" smtClean="0"/>
              <a:t>Knowledge not about a list of stable facts</a:t>
            </a:r>
          </a:p>
          <a:p>
            <a:r>
              <a:rPr lang="en-US" dirty="0" smtClean="0"/>
              <a:t>Knowledge is dynamic and changing</a:t>
            </a:r>
          </a:p>
          <a:p>
            <a:r>
              <a:rPr lang="en-US" dirty="0" smtClean="0"/>
              <a:t>Today’s culture not just about internet</a:t>
            </a:r>
          </a:p>
          <a:p>
            <a:r>
              <a:rPr lang="en-US" dirty="0" smtClean="0"/>
              <a:t>It’s about a transformation of values</a:t>
            </a:r>
          </a:p>
          <a:p>
            <a:pPr lvl="1"/>
            <a:r>
              <a:rPr lang="en-US" dirty="0" smtClean="0"/>
              <a:t>Access to tools and information never before seen</a:t>
            </a:r>
          </a:p>
          <a:p>
            <a:r>
              <a:rPr lang="en-US" dirty="0" smtClean="0"/>
              <a:t>Who are we in this?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forms of thinking can best prepare designers to gain from and contribute to our evolving world</a:t>
            </a:r>
          </a:p>
          <a:p>
            <a:endParaRPr lang="en-US" dirty="0"/>
          </a:p>
        </p:txBody>
      </p:sp>
      <p:sp>
        <p:nvSpPr>
          <p:cNvPr id="4" name="Slide Number Placeholder 3"/>
          <p:cNvSpPr>
            <a:spLocks noGrp="1"/>
          </p:cNvSpPr>
          <p:nvPr>
            <p:ph type="sldNum" sz="quarter" idx="10"/>
          </p:nvPr>
        </p:nvSpPr>
        <p:spPr/>
        <p:txBody>
          <a:bodyPr/>
          <a:lstStyle/>
          <a:p>
            <a:fld id="{9A20C313-8530-475E-B8FC-ACE8656CA4CB}"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20C313-8530-475E-B8FC-ACE8656CA4CB}"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20C313-8530-475E-B8FC-ACE8656CA4CB}"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Arts warranted in education because they foster new ways of doing things</a:t>
            </a:r>
          </a:p>
          <a:p>
            <a:r>
              <a:rPr lang="en-US" dirty="0" smtClean="0"/>
              <a:t>“Creativity”</a:t>
            </a:r>
          </a:p>
          <a:p>
            <a:pPr lvl="1"/>
            <a:r>
              <a:rPr lang="en-US" dirty="0" smtClean="0"/>
              <a:t>Appropriated/</a:t>
            </a:r>
            <a:r>
              <a:rPr lang="en-US" dirty="0" err="1" smtClean="0"/>
              <a:t>reappropriated</a:t>
            </a:r>
            <a:r>
              <a:rPr lang="en-US" dirty="0" smtClean="0"/>
              <a:t> by diverse sectors so much that term has lost meaning</a:t>
            </a:r>
          </a:p>
          <a:p>
            <a:endParaRPr lang="en-US" dirty="0"/>
          </a:p>
        </p:txBody>
      </p:sp>
      <p:sp>
        <p:nvSpPr>
          <p:cNvPr id="4" name="Slide Number Placeholder 3"/>
          <p:cNvSpPr>
            <a:spLocks noGrp="1"/>
          </p:cNvSpPr>
          <p:nvPr>
            <p:ph type="sldNum" sz="quarter" idx="10"/>
          </p:nvPr>
        </p:nvSpPr>
        <p:spPr/>
        <p:txBody>
          <a:bodyPr/>
          <a:lstStyle/>
          <a:p>
            <a:fld id="{9A20C313-8530-475E-B8FC-ACE8656CA4CB}"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Vice</a:t>
            </a:r>
            <a:r>
              <a:rPr lang="en-US" baseline="0" dirty="0" smtClean="0"/>
              <a:t> president is the spare tire of government</a:t>
            </a:r>
          </a:p>
          <a:p>
            <a:r>
              <a:rPr lang="en-US" baseline="0" dirty="0" smtClean="0"/>
              <a:t>Variable: detached eyes (normally a constant)</a:t>
            </a:r>
          </a:p>
          <a:p>
            <a:r>
              <a:rPr lang="en-US" baseline="0" dirty="0" smtClean="0"/>
              <a:t>Parameter (chosen constraint or context): Binoculars (as opposed to glasses, microscope, telescope, camera lens)</a:t>
            </a:r>
          </a:p>
          <a:p>
            <a:r>
              <a:rPr lang="en-US" baseline="0" dirty="0" smtClean="0"/>
              <a:t>Constant: Instruments of sight</a:t>
            </a:r>
            <a:endParaRPr lang="en-US" dirty="0"/>
          </a:p>
        </p:txBody>
      </p:sp>
      <p:sp>
        <p:nvSpPr>
          <p:cNvPr id="4" name="Slide Number Placeholder 3"/>
          <p:cNvSpPr>
            <a:spLocks noGrp="1"/>
          </p:cNvSpPr>
          <p:nvPr>
            <p:ph type="sldNum" sz="quarter" idx="10"/>
          </p:nvPr>
        </p:nvSpPr>
        <p:spPr/>
        <p:txBody>
          <a:bodyPr/>
          <a:lstStyle/>
          <a:p>
            <a:fld id="{8BC4BE34-8A9A-4D90-9A42-C25A722717F5}" type="slidenum">
              <a:rPr lang="en-US" smtClean="0"/>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Millenials</a:t>
            </a:r>
            <a:r>
              <a:rPr lang="en-US" dirty="0" smtClean="0"/>
              <a:t> are the current generation of students. They were born between and 1980 and 2000 into a world of CDs, cable television, Microsoft, personal computers, and they have grown up with email and computers that fit in their backpacks (</a:t>
            </a:r>
            <a:r>
              <a:rPr lang="en-US" dirty="0" smtClean="0">
                <a:hlinkClick r:id="rId3" action="ppaction://hlinkfile"/>
              </a:rPr>
              <a:t>Beloit College</a:t>
            </a:r>
            <a:r>
              <a:rPr lang="en-US" dirty="0" smtClean="0"/>
              <a:t>). Over 60% of all teens have posted a profile to a social networking website, and over half have posted a picture of themselves to the web (</a:t>
            </a:r>
            <a:r>
              <a:rPr lang="en-US" dirty="0" err="1" smtClean="0">
                <a:hlinkClick r:id="rId3" action="ppaction://hlinkfile"/>
              </a:rPr>
              <a:t>Lenhart</a:t>
            </a:r>
            <a:r>
              <a:rPr lang="en-US" dirty="0" smtClean="0">
                <a:hlinkClick r:id="rId3" action="ppaction://hlinkfile"/>
              </a:rPr>
              <a:t>, 2</a:t>
            </a:r>
            <a:r>
              <a:rPr lang="en-US" dirty="0" smtClean="0"/>
              <a:t>). Their media consumption is fundamentally different than that of previous generations; this has shaped their </a:t>
            </a:r>
            <a:r>
              <a:rPr lang="en-US" dirty="0" smtClean="0">
                <a:hlinkClick r:id="rId4" action="ppaction://hlinkfile"/>
              </a:rPr>
              <a:t>information seeking behaviors</a:t>
            </a:r>
            <a:r>
              <a:rPr lang="en-US" dirty="0" smtClean="0"/>
              <a:t> and </a:t>
            </a:r>
            <a:r>
              <a:rPr lang="en-US" dirty="0" smtClean="0">
                <a:hlinkClick r:id="rId5" action="ppaction://hlinkfile"/>
              </a:rPr>
              <a:t>how they learn</a:t>
            </a:r>
            <a:r>
              <a:rPr lang="en-US" dirty="0" smtClean="0"/>
              <a:t>. Are we prepared to help this generation learn how to navigate the current </a:t>
            </a:r>
            <a:r>
              <a:rPr lang="en-US" dirty="0" err="1" smtClean="0"/>
              <a:t>mediascape</a:t>
            </a:r>
            <a:r>
              <a:rPr lang="en-US" dirty="0" smtClean="0"/>
              <a:t>? This website contains compilations, resources, and ideas for teaching this newest generation.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Internet experience has led students to have an “ATM attitude” towards research; they want it to be quick and easy. This expectation leads students to feel comfortable with a “compromise on quality in favor of low costs (in terms of time and effort) and convenience” (</a:t>
            </a:r>
            <a:r>
              <a:rPr lang="en-US" sz="1200" kern="1200" dirty="0" smtClean="0">
                <a:solidFill>
                  <a:schemeClr val="tx1"/>
                </a:solidFill>
                <a:latin typeface="+mn-lt"/>
                <a:ea typeface="+mn-ea"/>
                <a:cs typeface="+mn-cs"/>
                <a:hlinkClick r:id="rId3"/>
              </a:rPr>
              <a:t>Gardner and Eng 8</a:t>
            </a:r>
            <a:r>
              <a:rPr lang="en-US" sz="1200" kern="1200" dirty="0" smtClean="0">
                <a:solidFill>
                  <a:schemeClr val="tx1"/>
                </a:solidFill>
                <a:latin typeface="+mn-lt"/>
                <a:ea typeface="+mn-ea"/>
                <a:cs typeface="+mn-cs"/>
              </a:rPr>
              <a:t>). Most problematic, and useful to keep in mind, is that </a:t>
            </a:r>
            <a:r>
              <a:rPr lang="en-US" sz="1200" kern="1200" dirty="0" err="1" smtClean="0">
                <a:solidFill>
                  <a:schemeClr val="tx1"/>
                </a:solidFill>
                <a:latin typeface="+mn-lt"/>
                <a:ea typeface="+mn-ea"/>
                <a:cs typeface="+mn-cs"/>
              </a:rPr>
              <a:t>Millennials</a:t>
            </a:r>
            <a:r>
              <a:rPr lang="en-US" sz="1200" kern="1200" dirty="0" smtClean="0">
                <a:solidFill>
                  <a:schemeClr val="tx1"/>
                </a:solidFill>
                <a:latin typeface="+mn-lt"/>
                <a:ea typeface="+mn-ea"/>
                <a:cs typeface="+mn-cs"/>
              </a:rPr>
              <a:t> believe they are research experts since they have such positive web experiences. Since they have a lifetime of experience searching the Internet, they may overestimate their ability to search, find, and evaluate information (</a:t>
            </a:r>
            <a:r>
              <a:rPr lang="en-US" sz="1200" kern="1200" dirty="0" smtClean="0">
                <a:solidFill>
                  <a:schemeClr val="tx1"/>
                </a:solidFill>
                <a:latin typeface="+mn-lt"/>
                <a:ea typeface="+mn-ea"/>
                <a:cs typeface="+mn-cs"/>
                <a:hlinkClick r:id="rId3"/>
              </a:rPr>
              <a:t>Manuel 4</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Millennial generation comes to the classroom with different technological experiences, a vast background in using the Internet, </a:t>
            </a:r>
            <a:r>
              <a:rPr lang="en-US" sz="1200" b="1" u="sng" kern="1200" dirty="0" smtClean="0">
                <a:solidFill>
                  <a:schemeClr val="tx1"/>
                </a:solidFill>
                <a:latin typeface="+mn-lt"/>
                <a:ea typeface="+mn-ea"/>
                <a:cs typeface="+mn-cs"/>
              </a:rPr>
              <a:t>and expectations of achievement</a:t>
            </a:r>
            <a:r>
              <a:rPr lang="en-US" sz="1200" kern="1200" dirty="0" smtClean="0">
                <a:solidFill>
                  <a:schemeClr val="tx1"/>
                </a:solidFill>
                <a:latin typeface="+mn-lt"/>
                <a:ea typeface="+mn-ea"/>
                <a:cs typeface="+mn-cs"/>
              </a:rPr>
              <a:t>.  They grew up in an environment filled with television, video games, computers, and sophisticated multimedia experiences (</a:t>
            </a:r>
            <a:r>
              <a:rPr lang="en-US" sz="1200" u="sng" kern="1200" dirty="0" smtClean="0">
                <a:solidFill>
                  <a:schemeClr val="tx1"/>
                </a:solidFill>
                <a:latin typeface="+mn-lt"/>
                <a:ea typeface="+mn-ea"/>
                <a:cs typeface="+mn-cs"/>
                <a:hlinkClick r:id="rId3"/>
              </a:rPr>
              <a:t>Manuel 7; </a:t>
            </a:r>
            <a:r>
              <a:rPr lang="en-US" sz="1200" u="sng" kern="1200" dirty="0" err="1" smtClean="0">
                <a:solidFill>
                  <a:schemeClr val="tx1"/>
                </a:solidFill>
                <a:latin typeface="+mn-lt"/>
                <a:ea typeface="+mn-ea"/>
                <a:cs typeface="+mn-cs"/>
                <a:hlinkClick r:id="rId3"/>
              </a:rPr>
              <a:t>Kipnis</a:t>
            </a:r>
            <a:r>
              <a:rPr lang="en-US" sz="1200" u="sng" kern="1200" dirty="0" smtClean="0">
                <a:solidFill>
                  <a:schemeClr val="tx1"/>
                </a:solidFill>
                <a:latin typeface="+mn-lt"/>
                <a:ea typeface="+mn-ea"/>
                <a:cs typeface="+mn-cs"/>
                <a:hlinkClick r:id="rId3"/>
              </a:rPr>
              <a:t> and Childs 3</a:t>
            </a:r>
            <a:r>
              <a:rPr lang="en-US" sz="1200" kern="1200" dirty="0" smtClean="0">
                <a:solidFill>
                  <a:schemeClr val="tx1"/>
                </a:solidFill>
                <a:latin typeface="+mn-lt"/>
                <a:ea typeface="+mn-ea"/>
                <a:cs typeface="+mn-cs"/>
              </a:rPr>
              <a:t>). This background has created a preference for holistic processing and nonlinear modes of instruction in which students would rather see the entire picture, and then learn details, concepts, and procedures (</a:t>
            </a:r>
            <a:r>
              <a:rPr lang="en-US" sz="1200" u="sng" kern="1200" dirty="0" smtClean="0">
                <a:solidFill>
                  <a:schemeClr val="tx1"/>
                </a:solidFill>
                <a:latin typeface="+mn-lt"/>
                <a:ea typeface="+mn-ea"/>
                <a:cs typeface="+mn-cs"/>
                <a:hlinkClick r:id="rId3"/>
              </a:rPr>
              <a:t>Manuel 8</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multimedia background also has implications for reading versus seeing.  Average students retain ten percent of what they read, but twenty to thirty percent of what they see (</a:t>
            </a:r>
            <a:r>
              <a:rPr lang="en-US" sz="1200" u="sng" kern="1200" dirty="0" smtClean="0">
                <a:solidFill>
                  <a:schemeClr val="tx1"/>
                </a:solidFill>
                <a:latin typeface="+mn-lt"/>
                <a:ea typeface="+mn-ea"/>
                <a:cs typeface="+mn-cs"/>
                <a:hlinkClick r:id="rId3"/>
              </a:rPr>
              <a:t>Manuel 6</a:t>
            </a:r>
            <a:r>
              <a:rPr lang="en-US" sz="1200" kern="1200" dirty="0" smtClean="0">
                <a:solidFill>
                  <a:schemeClr val="tx1"/>
                </a:solidFill>
                <a:latin typeface="+mn-lt"/>
                <a:ea typeface="+mn-ea"/>
                <a:cs typeface="+mn-cs"/>
              </a:rPr>
              <a:t>). Millennial students also do much of their reading on a computer screen, which is quite different from books.  Links stand out as important and draw readers away from the topic at hand (</a:t>
            </a:r>
            <a:r>
              <a:rPr lang="en-US" sz="1200" u="sng" kern="1200" dirty="0" smtClean="0">
                <a:solidFill>
                  <a:schemeClr val="tx1"/>
                </a:solidFill>
                <a:latin typeface="+mn-lt"/>
                <a:ea typeface="+mn-ea"/>
                <a:cs typeface="+mn-cs"/>
                <a:hlinkClick r:id="rId3"/>
              </a:rPr>
              <a:t>Manuel 7</a:t>
            </a:r>
            <a:r>
              <a:rPr lang="en-US" sz="1200" kern="1200" dirty="0" smtClean="0">
                <a:solidFill>
                  <a:schemeClr val="tx1"/>
                </a:solidFill>
                <a:latin typeface="+mn-lt"/>
                <a:ea typeface="+mn-ea"/>
                <a:cs typeface="+mn-cs"/>
              </a:rPr>
              <a:t>). Students read bits and pieces of information as they come across them, without reading for context. </a:t>
            </a:r>
          </a:p>
          <a:p>
            <a:r>
              <a:rPr lang="en-US" sz="1200" kern="1200" dirty="0" smtClean="0">
                <a:solidFill>
                  <a:schemeClr val="tx1"/>
                </a:solidFill>
                <a:latin typeface="+mn-lt"/>
                <a:ea typeface="+mn-ea"/>
                <a:cs typeface="+mn-cs"/>
              </a:rPr>
              <a:t>Finally, the professional literature indicates that Millennial students trust their peers and prefer to work with them in the learning process.  Students may prefer approaching a peer to a librarian and may distrust authority figures like librarians and teachers (</a:t>
            </a:r>
            <a:r>
              <a:rPr lang="en-US" sz="1200" u="sng" kern="1200" dirty="0" smtClean="0">
                <a:solidFill>
                  <a:schemeClr val="tx1"/>
                </a:solidFill>
                <a:latin typeface="+mn-lt"/>
                <a:ea typeface="+mn-ea"/>
                <a:cs typeface="+mn-cs"/>
                <a:hlinkClick r:id="rId3"/>
              </a:rPr>
              <a:t>Gardner and Eng 9; </a:t>
            </a:r>
            <a:r>
              <a:rPr lang="en-US" sz="1200" u="sng" kern="1200" dirty="0" err="1" smtClean="0">
                <a:solidFill>
                  <a:schemeClr val="tx1"/>
                </a:solidFill>
                <a:latin typeface="+mn-lt"/>
                <a:ea typeface="+mn-ea"/>
                <a:cs typeface="+mn-cs"/>
                <a:hlinkClick r:id="rId3"/>
              </a:rPr>
              <a:t>Kipnis</a:t>
            </a:r>
            <a:r>
              <a:rPr lang="en-US" sz="1200" u="sng" kern="1200" dirty="0" smtClean="0">
                <a:solidFill>
                  <a:schemeClr val="tx1"/>
                </a:solidFill>
                <a:latin typeface="+mn-lt"/>
                <a:ea typeface="+mn-ea"/>
                <a:cs typeface="+mn-cs"/>
                <a:hlinkClick r:id="rId3"/>
              </a:rPr>
              <a:t> and Childs 6</a:t>
            </a:r>
            <a:r>
              <a:rPr lang="en-US" sz="1200" kern="1200" dirty="0" smtClean="0">
                <a:solidFill>
                  <a:schemeClr val="tx1"/>
                </a:solidFill>
                <a:latin typeface="+mn-lt"/>
                <a:ea typeface="+mn-ea"/>
                <a:cs typeface="+mn-cs"/>
              </a:rPr>
              <a:t>). A recent OCLC report shows that 67% of percent of college students learn about electronic information sources from friends, compared to 33% from librarians (</a:t>
            </a:r>
            <a:r>
              <a:rPr lang="en-US" sz="1200" u="sng" kern="1200" dirty="0" err="1" smtClean="0">
                <a:solidFill>
                  <a:schemeClr val="tx1"/>
                </a:solidFill>
                <a:latin typeface="+mn-lt"/>
                <a:ea typeface="+mn-ea"/>
                <a:cs typeface="+mn-cs"/>
                <a:hlinkClick r:id="rId3"/>
              </a:rPr>
              <a:t>DeRosa</a:t>
            </a:r>
            <a:r>
              <a:rPr lang="en-US" sz="1200" u="sng" kern="1200" dirty="0" smtClean="0">
                <a:solidFill>
                  <a:schemeClr val="tx1"/>
                </a:solidFill>
                <a:latin typeface="+mn-lt"/>
                <a:ea typeface="+mn-ea"/>
                <a:cs typeface="+mn-cs"/>
                <a:hlinkClick r:id="rId3"/>
              </a:rPr>
              <a:t> et al. 38</a:t>
            </a:r>
            <a:r>
              <a:rPr lang="en-US" sz="1200" kern="1200" dirty="0" smtClean="0">
                <a:solidFill>
                  <a:schemeClr val="tx1"/>
                </a:solidFill>
                <a:latin typeface="+mn-lt"/>
                <a:ea typeface="+mn-ea"/>
                <a:cs typeface="+mn-cs"/>
              </a:rPr>
              <a:t>).  Providing opportunities for group work and problem solving allows for students to learn from others who share their values and are people they respect (</a:t>
            </a:r>
            <a:r>
              <a:rPr lang="en-US" sz="1200" u="sng" kern="1200" dirty="0" err="1" smtClean="0">
                <a:solidFill>
                  <a:schemeClr val="tx1"/>
                </a:solidFill>
                <a:latin typeface="+mn-lt"/>
                <a:ea typeface="+mn-ea"/>
                <a:cs typeface="+mn-cs"/>
                <a:hlinkClick r:id="rId3"/>
              </a:rPr>
              <a:t>Kipnis</a:t>
            </a:r>
            <a:r>
              <a:rPr lang="en-US" sz="1200" u="sng" kern="1200" dirty="0" smtClean="0">
                <a:solidFill>
                  <a:schemeClr val="tx1"/>
                </a:solidFill>
                <a:latin typeface="+mn-lt"/>
                <a:ea typeface="+mn-ea"/>
                <a:cs typeface="+mn-cs"/>
                <a:hlinkClick r:id="rId3"/>
              </a:rPr>
              <a:t> and Childs 6</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Millennial students tend to be motivated, ambitious, and high achievers (</a:t>
            </a:r>
            <a:r>
              <a:rPr lang="en-US" sz="1200" u="sng" kern="1200" dirty="0" smtClean="0">
                <a:solidFill>
                  <a:schemeClr val="tx1"/>
                </a:solidFill>
                <a:latin typeface="+mn-lt"/>
                <a:ea typeface="+mn-ea"/>
                <a:cs typeface="+mn-cs"/>
                <a:hlinkClick r:id="rId3"/>
              </a:rPr>
              <a:t>Gardner and Eng 3</a:t>
            </a:r>
            <a:r>
              <a:rPr lang="en-US" sz="1200" kern="1200" dirty="0" smtClean="0">
                <a:solidFill>
                  <a:schemeClr val="tx1"/>
                </a:solidFill>
                <a:latin typeface="+mn-lt"/>
                <a:ea typeface="+mn-ea"/>
                <a:cs typeface="+mn-cs"/>
              </a:rPr>
              <a:t>). They grew up with parents who taught them that they need to do a lot early in life in order to be successful later.  This childhood period has been called “apprentice adulthood” by some (</a:t>
            </a:r>
            <a:r>
              <a:rPr lang="en-US" sz="1200" u="sng" kern="1200" dirty="0" smtClean="0">
                <a:solidFill>
                  <a:schemeClr val="tx1"/>
                </a:solidFill>
                <a:latin typeface="+mn-lt"/>
                <a:ea typeface="+mn-ea"/>
                <a:cs typeface="+mn-cs"/>
                <a:hlinkClick r:id="rId3"/>
              </a:rPr>
              <a:t>Merritt 5</a:t>
            </a:r>
            <a:r>
              <a:rPr lang="en-US" sz="1200" kern="1200" dirty="0" smtClean="0">
                <a:solidFill>
                  <a:schemeClr val="tx1"/>
                </a:solidFill>
                <a:latin typeface="+mn-lt"/>
                <a:ea typeface="+mn-ea"/>
                <a:cs typeface="+mn-cs"/>
              </a:rPr>
              <a:t>).  A busy childhood means students begin college with credit hours, they expect value-added classes, and they expect that college will lead to graduate school or a job (</a:t>
            </a:r>
            <a:r>
              <a:rPr lang="en-US" sz="1200" u="sng" kern="1200" dirty="0" smtClean="0">
                <a:solidFill>
                  <a:schemeClr val="tx1"/>
                </a:solidFill>
                <a:latin typeface="+mn-lt"/>
                <a:ea typeface="+mn-ea"/>
                <a:cs typeface="+mn-cs"/>
                <a:hlinkClick r:id="rId3"/>
              </a:rPr>
              <a:t>Merritt 9</a:t>
            </a:r>
            <a:r>
              <a:rPr lang="en-US" sz="1200" kern="1200" dirty="0" smtClean="0">
                <a:solidFill>
                  <a:schemeClr val="tx1"/>
                </a:solidFill>
                <a:latin typeface="+mn-lt"/>
                <a:ea typeface="+mn-ea"/>
                <a:cs typeface="+mn-cs"/>
              </a:rPr>
              <a:t>). Students also expect personal support for their achievement. </a:t>
            </a:r>
            <a:r>
              <a:rPr lang="en-US" sz="1200" kern="1200" dirty="0" err="1" smtClean="0">
                <a:solidFill>
                  <a:schemeClr val="tx1"/>
                </a:solidFill>
                <a:latin typeface="+mn-lt"/>
                <a:ea typeface="+mn-ea"/>
                <a:cs typeface="+mn-cs"/>
              </a:rPr>
              <a:t>Millennials</a:t>
            </a:r>
            <a:r>
              <a:rPr lang="en-US" sz="1200" kern="1200" dirty="0" smtClean="0">
                <a:solidFill>
                  <a:schemeClr val="tx1"/>
                </a:solidFill>
                <a:latin typeface="+mn-lt"/>
                <a:ea typeface="+mn-ea"/>
                <a:cs typeface="+mn-cs"/>
              </a:rPr>
              <a:t> are used to parents doing a lot for them, and they anticipate other adults will help them through their education </a:t>
            </a:r>
          </a:p>
          <a:p>
            <a:r>
              <a:rPr lang="en-US" sz="1200" kern="1200" dirty="0" smtClean="0">
                <a:solidFill>
                  <a:schemeClr val="tx1"/>
                </a:solidFill>
                <a:latin typeface="+mn-lt"/>
                <a:ea typeface="+mn-ea"/>
                <a:cs typeface="+mn-cs"/>
              </a:rPr>
              <a:t>The </a:t>
            </a:r>
            <a:r>
              <a:rPr lang="en-US" sz="1200" kern="1200" dirty="0" err="1" smtClean="0">
                <a:solidFill>
                  <a:schemeClr val="tx1"/>
                </a:solidFill>
                <a:latin typeface="+mn-lt"/>
                <a:ea typeface="+mn-ea"/>
                <a:cs typeface="+mn-cs"/>
              </a:rPr>
              <a:t>Millennials</a:t>
            </a:r>
            <a:r>
              <a:rPr lang="en-US" sz="1200" kern="1200" dirty="0" smtClean="0">
                <a:solidFill>
                  <a:schemeClr val="tx1"/>
                </a:solidFill>
                <a:latin typeface="+mn-lt"/>
                <a:ea typeface="+mn-ea"/>
                <a:cs typeface="+mn-cs"/>
              </a:rPr>
              <a:t>' expectation that achievements are important, and need to pay off with employability after they graduate, means that education needs to be focused on applicable skills that will help them meet their goals.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****Richardson proposes that today’s students need to become “literate” in editing, publishing, collaboration, and management of consumption (</a:t>
            </a:r>
            <a:r>
              <a:rPr lang="en-US" sz="1200" u="sng" kern="1200" dirty="0" smtClean="0">
                <a:solidFill>
                  <a:schemeClr val="tx1"/>
                </a:solidFill>
                <a:latin typeface="+mn-lt"/>
                <a:ea typeface="+mn-ea"/>
                <a:cs typeface="+mn-cs"/>
                <a:hlinkClick r:id="rId3"/>
              </a:rPr>
              <a:t>Richardson 126-127</a:t>
            </a:r>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experience has created high expectations for technology use in education. If teaching occurs in one channel, they are likely to be bored and uninterested. As their world is heavily shaped by technology, they expect integrated information technology into their classrooms and educational experiences (</a:t>
            </a:r>
            <a:r>
              <a:rPr lang="en-US" sz="1200" kern="1200" dirty="0" smtClean="0">
                <a:solidFill>
                  <a:schemeClr val="tx1"/>
                </a:solidFill>
                <a:latin typeface="+mn-lt"/>
                <a:ea typeface="+mn-ea"/>
                <a:cs typeface="+mn-cs"/>
                <a:hlinkClick r:id="rId3"/>
              </a:rPr>
              <a:t>Merritt 9</a:t>
            </a:r>
            <a:r>
              <a:rPr lang="en-US" sz="1200" kern="1200" dirty="0" smtClean="0">
                <a:solidFill>
                  <a:schemeClr val="tx1"/>
                </a:solidFill>
                <a:latin typeface="+mn-lt"/>
                <a:ea typeface="+mn-ea"/>
                <a:cs typeface="+mn-cs"/>
              </a:rPr>
              <a:t>). Students are often so experienced with technology that they feel more advanced than their teachers and are unimpressed with the use of technology in the classroom (</a:t>
            </a:r>
            <a:r>
              <a:rPr lang="en-US" sz="1200" kern="1200" dirty="0" smtClean="0">
                <a:solidFill>
                  <a:schemeClr val="tx1"/>
                </a:solidFill>
                <a:latin typeface="+mn-lt"/>
                <a:ea typeface="+mn-ea"/>
                <a:cs typeface="+mn-cs"/>
                <a:hlinkClick r:id="rId3"/>
              </a:rPr>
              <a:t>Gardner and Eng 7</a:t>
            </a:r>
            <a:r>
              <a:rPr lang="en-US" sz="1200" kern="1200" dirty="0" smtClean="0">
                <a:solidFill>
                  <a:schemeClr val="tx1"/>
                </a:solidFill>
                <a:latin typeface="+mn-lt"/>
                <a:ea typeface="+mn-ea"/>
                <a:cs typeface="+mn-cs"/>
              </a:rPr>
              <a:t>). Students who have been whizzing around their desktops may lose respect for a teacher who has trouble toggling between a PowerPoint presentation and websites. If they are experts at shortcuts and see the instructor has to take the long way to do something, they may feel that the instructor has nothing to teach them. </a:t>
            </a:r>
          </a:p>
          <a:p>
            <a:r>
              <a:rPr lang="en-US" sz="1200" kern="1200" dirty="0" smtClean="0">
                <a:solidFill>
                  <a:schemeClr val="tx1"/>
                </a:solidFill>
                <a:latin typeface="+mn-lt"/>
                <a:ea typeface="+mn-ea"/>
                <a:cs typeface="+mn-cs"/>
              </a:rPr>
              <a:t>Students searching the Internet often see parts of the whole and read sections out of context; it’s rare they deal with an entire website, journal, or book (</a:t>
            </a:r>
            <a:r>
              <a:rPr lang="en-US" sz="1200" kern="1200" dirty="0" smtClean="0">
                <a:solidFill>
                  <a:schemeClr val="tx1"/>
                </a:solidFill>
                <a:latin typeface="+mn-lt"/>
                <a:ea typeface="+mn-ea"/>
                <a:cs typeface="+mn-cs"/>
                <a:hlinkClick r:id="rId3"/>
              </a:rPr>
              <a:t>Gardner and Eng 6</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Millennials</a:t>
            </a:r>
            <a:r>
              <a:rPr lang="en-US" sz="1200" kern="1200" dirty="0" smtClean="0">
                <a:solidFill>
                  <a:schemeClr val="tx1"/>
                </a:solidFill>
                <a:latin typeface="+mn-lt"/>
                <a:ea typeface="+mn-ea"/>
                <a:cs typeface="+mn-cs"/>
              </a:rPr>
              <a:t> experience “knowledge fragmentation” in which information is considered equally valid, whether it is thought of in context or not (</a:t>
            </a:r>
            <a:r>
              <a:rPr lang="en-US" sz="1200" kern="1200" dirty="0" smtClean="0">
                <a:solidFill>
                  <a:schemeClr val="tx1"/>
                </a:solidFill>
                <a:latin typeface="+mn-lt"/>
                <a:ea typeface="+mn-ea"/>
                <a:cs typeface="+mn-cs"/>
                <a:hlinkClick r:id="rId3"/>
              </a:rPr>
              <a:t>Brower 7</a:t>
            </a:r>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one study of </a:t>
            </a:r>
            <a:r>
              <a:rPr lang="en-US" sz="1200" kern="1200" dirty="0" err="1" smtClean="0">
                <a:solidFill>
                  <a:schemeClr val="tx1"/>
                </a:solidFill>
                <a:latin typeface="+mn-lt"/>
                <a:ea typeface="+mn-ea"/>
                <a:cs typeface="+mn-cs"/>
              </a:rPr>
              <a:t>Millennials</a:t>
            </a:r>
            <a:r>
              <a:rPr lang="en-US" sz="1200" kern="1200" dirty="0" smtClean="0">
                <a:solidFill>
                  <a:schemeClr val="tx1"/>
                </a:solidFill>
                <a:latin typeface="+mn-lt"/>
                <a:ea typeface="+mn-ea"/>
                <a:cs typeface="+mn-cs"/>
              </a:rPr>
              <a:t>, all respondents said that the “huge increase in information sources that has come with the development of the Web” hasn’t affected their ability to judge the quality of information. 93% believed that since many people use the Internet, misinformation would likely be detected, and most thought they were “expert at searching the Web” (</a:t>
            </a:r>
            <a:r>
              <a:rPr lang="en-US" sz="1200" kern="1200" dirty="0" smtClean="0">
                <a:solidFill>
                  <a:schemeClr val="tx1"/>
                </a:solidFill>
                <a:latin typeface="+mn-lt"/>
                <a:ea typeface="+mn-ea"/>
                <a:cs typeface="+mn-cs"/>
                <a:hlinkClick r:id="rId3"/>
              </a:rPr>
              <a:t>Manuel 4</a:t>
            </a:r>
            <a:r>
              <a:rPr lang="en-US" sz="1200" kern="1200" dirty="0" smtClean="0">
                <a:solidFill>
                  <a:schemeClr val="tx1"/>
                </a:solidFill>
                <a:latin typeface="+mn-lt"/>
                <a:ea typeface="+mn-ea"/>
                <a:cs typeface="+mn-cs"/>
              </a:rPr>
              <a:t>). A recent OCLC report stated that 93% of respondents “agree Google provides worthwhile information.” A 2000 survey of a basic information literacy course showed that 90% of students thought they were expert at searching the web, 63% thought efficient research starts with the web, and 28% believed that a “Central Internet Authority” checked websites for accuracy (</a:t>
            </a:r>
            <a:r>
              <a:rPr lang="en-US" sz="1200" kern="1200" dirty="0" smtClean="0">
                <a:solidFill>
                  <a:schemeClr val="tx1"/>
                </a:solidFill>
                <a:latin typeface="+mn-lt"/>
                <a:ea typeface="+mn-ea"/>
                <a:cs typeface="+mn-cs"/>
                <a:hlinkClick r:id="rId3"/>
              </a:rPr>
              <a:t>Manuel 5</a:t>
            </a:r>
            <a:r>
              <a:rPr lang="en-US" sz="1200"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9A20C313-8530-475E-B8FC-ACE8656CA4CB}"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today are fully capable of expressing who they are without the E&amp;P because they are in an unparalleled social and virtual network that allows them to manipulate their identities with the click of a button (</a:t>
            </a:r>
            <a:r>
              <a:rPr lang="en-US" dirty="0" err="1" smtClean="0"/>
              <a:t>friending</a:t>
            </a:r>
            <a:r>
              <a:rPr lang="en-US" dirty="0" smtClean="0"/>
              <a:t>)</a:t>
            </a:r>
          </a:p>
          <a:p>
            <a:r>
              <a:rPr lang="en-US" dirty="0" smtClean="0"/>
              <a:t>Students today have many, many options for self-expression Twitter, </a:t>
            </a:r>
            <a:r>
              <a:rPr lang="en-US" dirty="0" err="1" smtClean="0"/>
              <a:t>Facebook</a:t>
            </a:r>
            <a:r>
              <a:rPr lang="en-US" dirty="0" smtClean="0"/>
              <a:t>, apps that can be personalized, etc. </a:t>
            </a:r>
          </a:p>
          <a:p>
            <a:r>
              <a:rPr lang="en-US" dirty="0" smtClean="0"/>
              <a:t>Tools provided by technology might make the traditional idea of artistic self-expression less relevant in the overall lives of students. </a:t>
            </a:r>
          </a:p>
          <a:p>
            <a:r>
              <a:rPr lang="en-US" dirty="0" smtClean="0"/>
              <a:t>It mean our approach to delivering art instruction should show students a means of not just articulating who they are (which young people can now do all day every day on their I Phones, etc) but of acquiring new perspectives and developing alternate systems of expression from which they grow into something more. </a:t>
            </a:r>
          </a:p>
          <a:p>
            <a:r>
              <a:rPr lang="en-US" dirty="0" smtClean="0"/>
              <a:t>At the same time America has tilted toward teaching to the so-called basics—discrete bits of disconnected and isolated</a:t>
            </a:r>
            <a:r>
              <a:rPr lang="en-US" baseline="0" dirty="0" smtClean="0"/>
              <a:t> facts that can be quantitatively measured on standardized tests—a phenomenon that corresponds to the shift in American business to the Japanese model of efficiency and quantifying on-task employee behavior to identify ways of improving efficiency</a:t>
            </a:r>
            <a:endParaRPr lang="en-US" dirty="0" smtClean="0"/>
          </a:p>
          <a:p>
            <a:endParaRPr lang="en-US" dirty="0"/>
          </a:p>
        </p:txBody>
      </p:sp>
      <p:sp>
        <p:nvSpPr>
          <p:cNvPr id="4" name="Slide Number Placeholder 3"/>
          <p:cNvSpPr>
            <a:spLocks noGrp="1"/>
          </p:cNvSpPr>
          <p:nvPr>
            <p:ph type="sldNum" sz="quarter" idx="10"/>
          </p:nvPr>
        </p:nvSpPr>
        <p:spPr/>
        <p:txBody>
          <a:bodyPr/>
          <a:lstStyle/>
          <a:p>
            <a:fld id="{9A20C313-8530-475E-B8FC-ACE8656CA4CB}"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20C313-8530-475E-B8FC-ACE8656CA4CB}"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20C313-8530-475E-B8FC-ACE8656CA4CB}"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20C313-8530-475E-B8FC-ACE8656CA4CB}"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Milbrandts</a:t>
            </a:r>
            <a:r>
              <a:rPr lang="en-US" dirty="0" smtClean="0"/>
              <a:t>: Creativity</a:t>
            </a:r>
            <a:r>
              <a:rPr lang="en-US" baseline="0" dirty="0" smtClean="0"/>
              <a:t> as Self Expression; Domain Change Creativity; Creativity as Problem Solving</a:t>
            </a:r>
          </a:p>
          <a:p>
            <a:r>
              <a:rPr lang="en-US" baseline="0" dirty="0" smtClean="0"/>
              <a:t>In classroom, students view their art production as meaningful representations of their personal experiences</a:t>
            </a:r>
            <a:endParaRPr lang="en-US" dirty="0"/>
          </a:p>
        </p:txBody>
      </p:sp>
      <p:sp>
        <p:nvSpPr>
          <p:cNvPr id="4" name="Slide Number Placeholder 3"/>
          <p:cNvSpPr>
            <a:spLocks noGrp="1"/>
          </p:cNvSpPr>
          <p:nvPr>
            <p:ph type="sldNum" sz="quarter" idx="10"/>
          </p:nvPr>
        </p:nvSpPr>
        <p:spPr/>
        <p:txBody>
          <a:bodyPr/>
          <a:lstStyle/>
          <a:p>
            <a:fld id="{9A20C313-8530-475E-B8FC-ACE8656CA4CB}"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20C313-8530-475E-B8FC-ACE8656CA4CB}"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20C313-8530-475E-B8FC-ACE8656CA4CB}"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E56A74-4073-4C5C-B3AB-08F477522C5B}" type="datetimeFigureOut">
              <a:rPr lang="en-US" smtClean="0"/>
              <a:t>3/17/2011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E5F16-7618-4377-AB45-22D205606B7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56A74-4073-4C5C-B3AB-08F477522C5B}" type="datetimeFigureOut">
              <a:rPr lang="en-US" smtClean="0"/>
              <a:t>3/17/2011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E5F16-7618-4377-AB45-22D205606B7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56A74-4073-4C5C-B3AB-08F477522C5B}" type="datetimeFigureOut">
              <a:rPr lang="en-US" smtClean="0"/>
              <a:t>3/17/2011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E5F16-7618-4377-AB45-22D205606B7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56A74-4073-4C5C-B3AB-08F477522C5B}" type="datetimeFigureOut">
              <a:rPr lang="en-US" smtClean="0"/>
              <a:t>3/17/2011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E5F16-7618-4377-AB45-22D205606B7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E56A74-4073-4C5C-B3AB-08F477522C5B}" type="datetimeFigureOut">
              <a:rPr lang="en-US" smtClean="0"/>
              <a:t>3/17/2011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E5F16-7618-4377-AB45-22D205606B7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E56A74-4073-4C5C-B3AB-08F477522C5B}" type="datetimeFigureOut">
              <a:rPr lang="en-US" smtClean="0"/>
              <a:t>3/17/2011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1E5F16-7618-4377-AB45-22D205606B7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E56A74-4073-4C5C-B3AB-08F477522C5B}" type="datetimeFigureOut">
              <a:rPr lang="en-US" smtClean="0"/>
              <a:t>3/17/2011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1E5F16-7618-4377-AB45-22D205606B7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E56A74-4073-4C5C-B3AB-08F477522C5B}" type="datetimeFigureOut">
              <a:rPr lang="en-US" smtClean="0"/>
              <a:t>3/17/2011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1E5F16-7618-4377-AB45-22D205606B7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E56A74-4073-4C5C-B3AB-08F477522C5B}" type="datetimeFigureOut">
              <a:rPr lang="en-US" smtClean="0"/>
              <a:t>3/17/2011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1E5F16-7618-4377-AB45-22D205606B7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E56A74-4073-4C5C-B3AB-08F477522C5B}" type="datetimeFigureOut">
              <a:rPr lang="en-US" smtClean="0"/>
              <a:t>3/17/2011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1E5F16-7618-4377-AB45-22D205606B7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E56A74-4073-4C5C-B3AB-08F477522C5B}" type="datetimeFigureOut">
              <a:rPr lang="en-US" smtClean="0"/>
              <a:t>3/17/2011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1E5F16-7618-4377-AB45-22D205606B7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E56A74-4073-4C5C-B3AB-08F477522C5B}" type="datetimeFigureOut">
              <a:rPr lang="en-US" smtClean="0"/>
              <a:t>3/17/2011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1E5F16-7618-4377-AB45-22D205606B7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Documents and Settings\rveon\My Documents\My Pictures\3234149448_eacacb4165_b  Capture Queen ™.jpg"/>
          <p:cNvPicPr>
            <a:picLocks noChangeAspect="1" noChangeArrowheads="1"/>
          </p:cNvPicPr>
          <p:nvPr/>
        </p:nvPicPr>
        <p:blipFill>
          <a:blip r:embed="rId2" cstate="print"/>
          <a:srcRect/>
          <a:stretch>
            <a:fillRect/>
          </a:stretch>
        </p:blipFill>
        <p:spPr bwMode="auto">
          <a:xfrm>
            <a:off x="0" y="0"/>
            <a:ext cx="9182379" cy="6858000"/>
          </a:xfrm>
          <a:prstGeom prst="rect">
            <a:avLst/>
          </a:prstGeom>
          <a:noFill/>
        </p:spPr>
      </p:pic>
      <p:sp>
        <p:nvSpPr>
          <p:cNvPr id="2" name="Title 1"/>
          <p:cNvSpPr>
            <a:spLocks noGrp="1"/>
          </p:cNvSpPr>
          <p:nvPr>
            <p:ph type="title"/>
          </p:nvPr>
        </p:nvSpPr>
        <p:spPr>
          <a:xfrm>
            <a:off x="0" y="0"/>
            <a:ext cx="5105400" cy="1143000"/>
          </a:xfrm>
        </p:spPr>
        <p:txBody>
          <a:bodyPr>
            <a:noAutofit/>
          </a:bodyPr>
          <a:lstStyle/>
          <a:p>
            <a:r>
              <a:rPr lang="en-US" sz="2800" dirty="0" smtClean="0"/>
              <a:t>Creativity, Innovation and Design</a:t>
            </a:r>
            <a:br>
              <a:rPr lang="en-US" sz="2800" dirty="0" smtClean="0"/>
            </a:br>
            <a:r>
              <a:rPr lang="en-US" sz="1600" dirty="0" smtClean="0"/>
              <a:t>Raymond </a:t>
            </a:r>
            <a:r>
              <a:rPr lang="en-US" sz="1600" dirty="0" err="1" smtClean="0"/>
              <a:t>Veon</a:t>
            </a:r>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62600" y="0"/>
            <a:ext cx="3581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3600" y="274638"/>
            <a:ext cx="2743200" cy="1143000"/>
          </a:xfrm>
        </p:spPr>
        <p:txBody>
          <a:bodyPr>
            <a:normAutofit/>
          </a:bodyPr>
          <a:lstStyle/>
          <a:p>
            <a:pPr algn="l"/>
            <a:r>
              <a:rPr lang="en-US" sz="2400" dirty="0" smtClean="0">
                <a:solidFill>
                  <a:schemeClr val="bg1"/>
                </a:solidFill>
              </a:rPr>
              <a:t>Creativity as Problem Solving</a:t>
            </a:r>
            <a:endParaRPr lang="en-US" sz="2400" dirty="0">
              <a:solidFill>
                <a:schemeClr val="bg1"/>
              </a:solidFill>
            </a:endParaRPr>
          </a:p>
        </p:txBody>
      </p:sp>
      <p:sp>
        <p:nvSpPr>
          <p:cNvPr id="3" name="Content Placeholder 2"/>
          <p:cNvSpPr>
            <a:spLocks noGrp="1"/>
          </p:cNvSpPr>
          <p:nvPr>
            <p:ph idx="1"/>
          </p:nvPr>
        </p:nvSpPr>
        <p:spPr>
          <a:xfrm>
            <a:off x="5867400" y="1600200"/>
            <a:ext cx="2819400" cy="4525963"/>
          </a:xfrm>
        </p:spPr>
        <p:txBody>
          <a:bodyPr>
            <a:normAutofit/>
          </a:bodyPr>
          <a:lstStyle/>
          <a:p>
            <a:r>
              <a:rPr lang="en-US" sz="1800" dirty="0" smtClean="0">
                <a:solidFill>
                  <a:schemeClr val="bg1"/>
                </a:solidFill>
              </a:rPr>
              <a:t>Problem finding, brainstorming, multiple solutions, iterative process</a:t>
            </a:r>
            <a:endParaRPr lang="en-US" sz="1800" dirty="0">
              <a:solidFill>
                <a:schemeClr val="bg1"/>
              </a:solidFill>
            </a:endParaRPr>
          </a:p>
        </p:txBody>
      </p:sp>
      <p:pic>
        <p:nvPicPr>
          <p:cNvPr id="77826" name="Picture 2" descr="http://iacoustics.net/wp-content/uploads/2010/06/Problem-Solving-Maze.jpg"/>
          <p:cNvPicPr>
            <a:picLocks noChangeAspect="1" noChangeArrowheads="1"/>
          </p:cNvPicPr>
          <p:nvPr/>
        </p:nvPicPr>
        <p:blipFill>
          <a:blip r:embed="rId3" cstate="print"/>
          <a:srcRect r="39166"/>
          <a:stretch>
            <a:fillRect/>
          </a:stretch>
        </p:blipFill>
        <p:spPr bwMode="auto">
          <a:xfrm>
            <a:off x="0" y="0"/>
            <a:ext cx="5562600"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Postmodern Reassessment</a:t>
            </a:r>
            <a:endParaRPr lang="en-US" dirty="0"/>
          </a:p>
        </p:txBody>
      </p:sp>
      <p:pic>
        <p:nvPicPr>
          <p:cNvPr id="10242" name="Picture 2" descr="http://tristonrobinson.files.wordpress.com/2011/01/cindysherman-untitled-film-still-21-1978.jpg"/>
          <p:cNvPicPr>
            <a:picLocks noChangeAspect="1" noChangeArrowheads="1"/>
          </p:cNvPicPr>
          <p:nvPr/>
        </p:nvPicPr>
        <p:blipFill>
          <a:blip r:embed="rId3" cstate="print"/>
          <a:srcRect/>
          <a:stretch>
            <a:fillRect/>
          </a:stretch>
        </p:blipFill>
        <p:spPr bwMode="auto">
          <a:xfrm>
            <a:off x="0" y="-420414"/>
            <a:ext cx="9144000" cy="7278414"/>
          </a:xfrm>
          <a:prstGeom prst="rect">
            <a:avLst/>
          </a:prstGeom>
          <a:noFill/>
        </p:spPr>
      </p:pic>
      <p:sp>
        <p:nvSpPr>
          <p:cNvPr id="3" name="Content Placeholder 2"/>
          <p:cNvSpPr>
            <a:spLocks noGrp="1"/>
          </p:cNvSpPr>
          <p:nvPr>
            <p:ph idx="1"/>
          </p:nvPr>
        </p:nvSpPr>
        <p:spPr>
          <a:xfrm>
            <a:off x="457200" y="1600200"/>
            <a:ext cx="3124200" cy="4525963"/>
          </a:xfrm>
        </p:spPr>
        <p:txBody>
          <a:bodyPr>
            <a:normAutofit fontScale="77500" lnSpcReduction="20000"/>
          </a:bodyPr>
          <a:lstStyle/>
          <a:p>
            <a:r>
              <a:rPr lang="en-US" dirty="0" smtClean="0">
                <a:solidFill>
                  <a:schemeClr val="bg1"/>
                </a:solidFill>
              </a:rPr>
              <a:t>Creativity involves critical reflection</a:t>
            </a:r>
          </a:p>
          <a:p>
            <a:r>
              <a:rPr lang="en-US" dirty="0" smtClean="0">
                <a:solidFill>
                  <a:schemeClr val="bg1"/>
                </a:solidFill>
              </a:rPr>
              <a:t>Creativity depends on personal interest</a:t>
            </a:r>
          </a:p>
          <a:p>
            <a:r>
              <a:rPr lang="en-US" dirty="0" smtClean="0">
                <a:solidFill>
                  <a:schemeClr val="bg1"/>
                </a:solidFill>
              </a:rPr>
              <a:t>Creativity is a process of learning</a:t>
            </a:r>
          </a:p>
          <a:p>
            <a:r>
              <a:rPr lang="en-US" dirty="0" smtClean="0">
                <a:solidFill>
                  <a:schemeClr val="bg1"/>
                </a:solidFill>
              </a:rPr>
              <a:t>Creativity must be useful</a:t>
            </a:r>
          </a:p>
          <a:p>
            <a:pPr lvl="1"/>
            <a:r>
              <a:rPr lang="en-US" dirty="0" smtClean="0">
                <a:solidFill>
                  <a:schemeClr val="bg1"/>
                </a:solidFill>
              </a:rPr>
              <a:t>Even if it is just useful for yourself</a:t>
            </a:r>
          </a:p>
          <a:p>
            <a:pPr lvl="1" algn="r"/>
            <a:r>
              <a:rPr lang="en-US" dirty="0" smtClean="0">
                <a:solidFill>
                  <a:schemeClr val="bg1"/>
                </a:solidFill>
              </a:rPr>
              <a:t>Kerry Friedman</a:t>
            </a:r>
            <a:endParaRPr lang="en-US" dirty="0">
              <a:solidFill>
                <a:schemeClr val="bg1"/>
              </a:solidFill>
            </a:endParaRPr>
          </a:p>
        </p:txBody>
      </p:sp>
      <p:sp>
        <p:nvSpPr>
          <p:cNvPr id="5" name="Title 1"/>
          <p:cNvSpPr txBox="1">
            <a:spLocks/>
          </p:cNvSpPr>
          <p:nvPr/>
        </p:nvSpPr>
        <p:spPr>
          <a:xfrm>
            <a:off x="381000" y="0"/>
            <a:ext cx="87630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mj-lt"/>
                <a:ea typeface="+mj-ea"/>
                <a:cs typeface="+mj-cs"/>
              </a:rPr>
              <a:t>Postmodern Reassessment of Creativity</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274638"/>
            <a:ext cx="3276600" cy="1143000"/>
          </a:xfrm>
        </p:spPr>
        <p:txBody>
          <a:bodyPr>
            <a:normAutofit fontScale="90000"/>
          </a:bodyPr>
          <a:lstStyle/>
          <a:p>
            <a:pPr algn="l"/>
            <a:r>
              <a:rPr lang="en-US" dirty="0" smtClean="0"/>
              <a:t>Environmental Perspectives</a:t>
            </a:r>
            <a:endParaRPr lang="en-US" dirty="0"/>
          </a:p>
        </p:txBody>
      </p:sp>
      <p:sp>
        <p:nvSpPr>
          <p:cNvPr id="3" name="Content Placeholder 2"/>
          <p:cNvSpPr>
            <a:spLocks noGrp="1"/>
          </p:cNvSpPr>
          <p:nvPr>
            <p:ph idx="1"/>
          </p:nvPr>
        </p:nvSpPr>
        <p:spPr>
          <a:xfrm>
            <a:off x="5334000" y="1600200"/>
            <a:ext cx="3352800" cy="4525963"/>
          </a:xfrm>
        </p:spPr>
        <p:txBody>
          <a:bodyPr>
            <a:normAutofit fontScale="70000" lnSpcReduction="20000"/>
          </a:bodyPr>
          <a:lstStyle/>
          <a:p>
            <a:r>
              <a:rPr lang="en-US" dirty="0" smtClean="0"/>
              <a:t>Pay attention to the environment, not personal characteristics</a:t>
            </a:r>
          </a:p>
          <a:p>
            <a:pPr lvl="1"/>
            <a:r>
              <a:rPr lang="en-US" dirty="0" smtClean="0"/>
              <a:t>Environmental factors impacting creativity traditionally ignored</a:t>
            </a:r>
          </a:p>
          <a:p>
            <a:pPr lvl="1"/>
            <a:r>
              <a:rPr lang="en-US" dirty="0" smtClean="0"/>
              <a:t>Real pedagogical problem: how do you deal with not-so-creative kids?</a:t>
            </a:r>
          </a:p>
          <a:p>
            <a:pPr lvl="1"/>
            <a:r>
              <a:rPr lang="en-US" dirty="0" smtClean="0"/>
              <a:t>What are the conditions for creative behavior to happen?</a:t>
            </a:r>
            <a:endParaRPr lang="en-US" dirty="0"/>
          </a:p>
        </p:txBody>
      </p:sp>
      <p:pic>
        <p:nvPicPr>
          <p:cNvPr id="9218" name="Picture 2" descr="http://www.bc3.edu/creativelearningcenter/images/measure.jpg"/>
          <p:cNvPicPr>
            <a:picLocks noChangeAspect="1" noChangeArrowheads="1"/>
          </p:cNvPicPr>
          <p:nvPr/>
        </p:nvPicPr>
        <p:blipFill>
          <a:blip r:embed="rId3" cstate="print"/>
          <a:srcRect l="4444" t="3200" r="2222" b="4000"/>
          <a:stretch>
            <a:fillRect/>
          </a:stretch>
        </p:blipFill>
        <p:spPr bwMode="auto">
          <a:xfrm>
            <a:off x="0" y="0"/>
            <a:ext cx="4966138"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innovationchef.com/wp-content/uploads/2009/11/fasterbettercheaper.jpg"/>
          <p:cNvPicPr>
            <a:picLocks noChangeAspect="1" noChangeArrowheads="1"/>
          </p:cNvPicPr>
          <p:nvPr/>
        </p:nvPicPr>
        <p:blipFill>
          <a:blip r:embed="rId3" cstate="print"/>
          <a:srcRect t="5000" b="2157"/>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304800" y="5334000"/>
            <a:ext cx="5410200" cy="1143000"/>
          </a:xfrm>
        </p:spPr>
        <p:txBody>
          <a:bodyPr>
            <a:normAutofit fontScale="90000"/>
          </a:bodyPr>
          <a:lstStyle/>
          <a:p>
            <a:pPr algn="l"/>
            <a:r>
              <a:rPr lang="en-US" b="1" dirty="0" smtClean="0">
                <a:solidFill>
                  <a:srgbClr val="C00000"/>
                </a:solidFill>
              </a:rPr>
              <a:t>Creativity as </a:t>
            </a:r>
            <a:br>
              <a:rPr lang="en-US" b="1" dirty="0" smtClean="0">
                <a:solidFill>
                  <a:srgbClr val="C00000"/>
                </a:solidFill>
              </a:rPr>
            </a:br>
            <a:r>
              <a:rPr lang="en-US" b="1" dirty="0" smtClean="0">
                <a:solidFill>
                  <a:srgbClr val="C00000"/>
                </a:solidFill>
              </a:rPr>
              <a:t>Socio-economic Value</a:t>
            </a:r>
            <a:endParaRPr lang="en-US" b="1" dirty="0">
              <a:solidFill>
                <a:srgbClr val="C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C:\Users\Raymond Veon\Documents\AE 4900_6900\HSBC AD HSBC_work_play.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30238" y="1162050"/>
            <a:ext cx="7980362" cy="3790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9865025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3" descr="C:\Users\Raymond Veon\Documents\AE 4900_6900\HSBC AD pleasure pain.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4600" y="228600"/>
            <a:ext cx="4178300" cy="635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31963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6" descr="C:\Users\Raymond Veon\Documents\AE 4900_6900\HSBC AD leader follower.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28688" y="1447800"/>
            <a:ext cx="7300912" cy="274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850580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5" descr="C:\Users\Raymond Veon\Documents\AE 4900_6900\HSBC AD style soldier survivor.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9600" y="1447800"/>
            <a:ext cx="797560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6015589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Raymond Veon\Documents\AE 4900_6900\HSBC AD HSBC_work_play.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b="36181"/>
          <a:stretch>
            <a:fillRect/>
          </a:stretch>
        </p:blipFill>
        <p:spPr bwMode="auto">
          <a:xfrm>
            <a:off x="685800" y="381000"/>
            <a:ext cx="7980362" cy="2419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4"/>
          <p:cNvSpPr>
            <a:spLocks noChangeArrowheads="1"/>
          </p:cNvSpPr>
          <p:nvPr/>
        </p:nvSpPr>
        <p:spPr bwMode="auto">
          <a:xfrm>
            <a:off x="1752600" y="2895600"/>
            <a:ext cx="6019800" cy="3531929"/>
          </a:xfrm>
          <a:prstGeom prst="rect">
            <a:avLst/>
          </a:prstGeom>
          <a:noFill/>
          <a:ln w="9525">
            <a:noFill/>
            <a:miter lim="800000"/>
            <a:headEnd/>
            <a:tailEnd/>
          </a:ln>
        </p:spPr>
        <p:txBody>
          <a:bodyPr>
            <a:spAutoFit/>
          </a:bodyPr>
          <a:lstStyle/>
          <a:p>
            <a:pPr marL="514350" indent="-514350" fontAlgn="base">
              <a:lnSpc>
                <a:spcPct val="150000"/>
              </a:lnSpc>
              <a:spcBef>
                <a:spcPct val="0"/>
              </a:spcBef>
              <a:spcAft>
                <a:spcPts val="300"/>
              </a:spcAft>
              <a:buClr>
                <a:srgbClr val="808000"/>
              </a:buClr>
              <a:defRPr/>
            </a:pPr>
            <a:r>
              <a:rPr lang="en-US" sz="1600" dirty="0" smtClean="0">
                <a:solidFill>
                  <a:srgbClr val="C00000"/>
                </a:solidFill>
                <a:latin typeface="Arial Black" pitchFamily="34" charset="0"/>
              </a:rPr>
              <a:t>Notice the values being transmitted:</a:t>
            </a:r>
          </a:p>
          <a:p>
            <a:pPr marL="514350" indent="-514350" fontAlgn="base">
              <a:lnSpc>
                <a:spcPct val="150000"/>
              </a:lnSpc>
              <a:spcBef>
                <a:spcPct val="0"/>
              </a:spcBef>
              <a:spcAft>
                <a:spcPts val="300"/>
              </a:spcAft>
              <a:buClr>
                <a:srgbClr val="808000"/>
              </a:buClr>
              <a:buFont typeface="Wingdings" pitchFamily="2" charset="2"/>
              <a:buChar char="§"/>
              <a:defRPr/>
            </a:pPr>
            <a:r>
              <a:rPr lang="en-US" sz="1600" dirty="0" smtClean="0">
                <a:solidFill>
                  <a:srgbClr val="C00000"/>
                </a:solidFill>
                <a:latin typeface="Arial Black" pitchFamily="34" charset="0"/>
              </a:rPr>
              <a:t>“Truth” depends on your perspective; respect for multiple points of view</a:t>
            </a:r>
          </a:p>
          <a:p>
            <a:pPr marL="514350" indent="-514350" fontAlgn="base">
              <a:lnSpc>
                <a:spcPct val="150000"/>
              </a:lnSpc>
              <a:spcBef>
                <a:spcPct val="0"/>
              </a:spcBef>
              <a:spcAft>
                <a:spcPts val="300"/>
              </a:spcAft>
              <a:buClr>
                <a:srgbClr val="808000"/>
              </a:buClr>
              <a:buFont typeface="Wingdings" pitchFamily="2" charset="2"/>
              <a:buChar char="§"/>
              <a:defRPr/>
            </a:pPr>
            <a:r>
              <a:rPr lang="en-US" sz="1600" dirty="0" smtClean="0">
                <a:solidFill>
                  <a:srgbClr val="C00000"/>
                </a:solidFill>
                <a:latin typeface="Arial Black" pitchFamily="34" charset="0"/>
              </a:rPr>
              <a:t>Not all cultures or political systems tolerate such values</a:t>
            </a:r>
          </a:p>
          <a:p>
            <a:pPr marL="514350" indent="-514350" fontAlgn="base">
              <a:lnSpc>
                <a:spcPct val="150000"/>
              </a:lnSpc>
              <a:spcBef>
                <a:spcPct val="0"/>
              </a:spcBef>
              <a:spcAft>
                <a:spcPts val="300"/>
              </a:spcAft>
              <a:buClr>
                <a:srgbClr val="808000"/>
              </a:buClr>
              <a:buFont typeface="Wingdings" pitchFamily="2" charset="2"/>
              <a:buChar char="§"/>
              <a:defRPr/>
            </a:pPr>
            <a:r>
              <a:rPr lang="en-US" sz="1600" dirty="0" smtClean="0">
                <a:solidFill>
                  <a:srgbClr val="C00000"/>
                </a:solidFill>
                <a:latin typeface="Arial Black" pitchFamily="34" charset="0"/>
              </a:rPr>
              <a:t>Tacit (via witty format): Imagination is a value? (Medium is message)</a:t>
            </a:r>
          </a:p>
          <a:p>
            <a:pPr marL="514350" indent="-514350" fontAlgn="base">
              <a:lnSpc>
                <a:spcPct val="150000"/>
              </a:lnSpc>
              <a:spcBef>
                <a:spcPct val="0"/>
              </a:spcBef>
              <a:spcAft>
                <a:spcPts val="300"/>
              </a:spcAft>
              <a:buClr>
                <a:srgbClr val="808000"/>
              </a:buClr>
              <a:buFont typeface="Wingdings" pitchFamily="2" charset="2"/>
              <a:buChar char="§"/>
              <a:defRPr/>
            </a:pPr>
            <a:r>
              <a:rPr lang="en-US" sz="1600" dirty="0" smtClean="0">
                <a:solidFill>
                  <a:srgbClr val="C00000"/>
                </a:solidFill>
                <a:latin typeface="Arial Black" pitchFamily="34" charset="0"/>
              </a:rPr>
              <a:t>Double-edged: Pleases individual ego while promoting business goals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218252760"/>
              </p:ext>
            </p:extLst>
          </p:nvPr>
        </p:nvGraphicFramePr>
        <p:xfrm>
          <a:off x="457200" y="1524000"/>
          <a:ext cx="8229600" cy="297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191000" y="4419600"/>
            <a:ext cx="755335" cy="1569660"/>
          </a:xfrm>
          <a:prstGeom prst="rect">
            <a:avLst/>
          </a:prstGeom>
          <a:noFill/>
        </p:spPr>
        <p:txBody>
          <a:bodyPr wrap="none" rtlCol="0">
            <a:spAutoFit/>
          </a:bodyPr>
          <a:lstStyle/>
          <a:p>
            <a:r>
              <a:rPr lang="en-US" sz="9600" b="1" dirty="0" smtClean="0">
                <a:solidFill>
                  <a:schemeClr val="accent4">
                    <a:lumMod val="60000"/>
                    <a:lumOff val="40000"/>
                  </a:schemeClr>
                </a:solidFill>
              </a:rPr>
              <a:t>?</a:t>
            </a:r>
            <a:endParaRPr lang="en-US" sz="9600" b="1" dirty="0">
              <a:solidFill>
                <a:schemeClr val="accent4">
                  <a:lumMod val="60000"/>
                  <a:lumOff val="40000"/>
                </a:schemeClr>
              </a:solidFill>
            </a:endParaRPr>
          </a:p>
        </p:txBody>
      </p:sp>
    </p:spTree>
    <p:extLst>
      <p:ext uri="{BB962C8B-B14F-4D97-AF65-F5344CB8AC3E}">
        <p14:creationId xmlns:p14="http://schemas.microsoft.com/office/powerpoint/2010/main" xmlns="" val="1345116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cstate="print"/>
          <a:srcRect l="14056" t="27083" r="39678" b="17708"/>
          <a:stretch>
            <a:fillRect/>
          </a:stretch>
        </p:blipFill>
        <p:spPr bwMode="auto">
          <a:xfrm>
            <a:off x="1828800" y="1981200"/>
            <a:ext cx="6019800" cy="40386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l="13690" t="25000" r="39458" b="8333"/>
          <a:stretch>
            <a:fillRect/>
          </a:stretch>
        </p:blipFill>
        <p:spPr bwMode="auto">
          <a:xfrm>
            <a:off x="-152400" y="-579120"/>
            <a:ext cx="9296400" cy="743712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l="13690" t="31250" r="39458" b="14583"/>
          <a:stretch>
            <a:fillRect/>
          </a:stretch>
        </p:blipFill>
        <p:spPr bwMode="auto">
          <a:xfrm>
            <a:off x="9448800" y="685800"/>
            <a:ext cx="6096000" cy="3962400"/>
          </a:xfrm>
          <a:prstGeom prst="rect">
            <a:avLst/>
          </a:prstGeom>
          <a:noFill/>
          <a:ln w="9525">
            <a:noFill/>
            <a:miter lim="800000"/>
            <a:headEnd/>
            <a:tailEnd/>
          </a:ln>
        </p:spPr>
      </p:pic>
      <p:sp>
        <p:nvSpPr>
          <p:cNvPr id="7" name="TextBox 6"/>
          <p:cNvSpPr txBox="1"/>
          <p:nvPr/>
        </p:nvSpPr>
        <p:spPr>
          <a:xfrm>
            <a:off x="3810000" y="5486400"/>
            <a:ext cx="4729180" cy="461665"/>
          </a:xfrm>
          <a:prstGeom prst="rect">
            <a:avLst/>
          </a:prstGeom>
          <a:noFill/>
        </p:spPr>
        <p:txBody>
          <a:bodyPr wrap="none" rtlCol="0">
            <a:spAutoFit/>
          </a:bodyPr>
          <a:lstStyle/>
          <a:p>
            <a:r>
              <a:rPr lang="en-US" sz="2400" b="1" dirty="0" smtClean="0">
                <a:solidFill>
                  <a:srgbClr val="FFFF00"/>
                </a:solidFill>
                <a:latin typeface="Arial" pitchFamily="34" charset="0"/>
                <a:cs typeface="Arial" pitchFamily="34" charset="0"/>
              </a:rPr>
              <a:t>Surfing the information wave…</a:t>
            </a:r>
            <a:endParaRPr lang="en-US" sz="2400" b="1"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The intersection of creativity and design: Innovation</a:t>
            </a:r>
            <a:endParaRPr lang="en-US" sz="3600" dirty="0"/>
          </a:p>
        </p:txBody>
      </p:sp>
      <p:sp>
        <p:nvSpPr>
          <p:cNvPr id="3" name="Content Placeholder 2"/>
          <p:cNvSpPr>
            <a:spLocks noGrp="1"/>
          </p:cNvSpPr>
          <p:nvPr>
            <p:ph idx="1"/>
          </p:nvPr>
        </p:nvSpPr>
        <p:spPr>
          <a:xfrm>
            <a:off x="457200" y="4953000"/>
            <a:ext cx="8229600" cy="1173163"/>
          </a:xfrm>
        </p:spPr>
        <p:txBody>
          <a:bodyPr>
            <a:normAutofit fontScale="92500" lnSpcReduction="10000"/>
          </a:bodyPr>
          <a:lstStyle/>
          <a:p>
            <a:pPr algn="ctr">
              <a:buNone/>
            </a:pPr>
            <a:r>
              <a:rPr lang="en-US" sz="2400" dirty="0" smtClean="0"/>
              <a:t>Constants</a:t>
            </a:r>
          </a:p>
          <a:p>
            <a:pPr algn="ctr">
              <a:buNone/>
            </a:pPr>
            <a:r>
              <a:rPr lang="en-US" sz="2400" dirty="0" smtClean="0"/>
              <a:t>Parameters</a:t>
            </a:r>
          </a:p>
          <a:p>
            <a:pPr algn="ctr">
              <a:buNone/>
            </a:pPr>
            <a:r>
              <a:rPr lang="en-US" sz="2400" dirty="0" smtClean="0"/>
              <a:t>Variables</a:t>
            </a:r>
            <a:endParaRPr lang="en-US" sz="2400" dirty="0"/>
          </a:p>
        </p:txBody>
      </p:sp>
      <p:pic>
        <p:nvPicPr>
          <p:cNvPr id="4" name="Picture 2" descr="C:\Users\Raymond Veon\Pictures\8th grade assessment Images\11-23-2010 11;27;02AM.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81200" y="1600200"/>
            <a:ext cx="5173800" cy="30435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8370" name="Picture 2" descr="http://3.bp.blogspot.com/_giFu9lbYfO4/TGKPsHVmxAI/AAAAAAAAAIU/RKabyGqQMU4/s1600/Figure+ground+in+Context1.jpg"/>
          <p:cNvPicPr>
            <a:picLocks noChangeAspect="1" noChangeArrowheads="1"/>
          </p:cNvPicPr>
          <p:nvPr/>
        </p:nvPicPr>
        <p:blipFill>
          <a:blip r:embed="rId2" cstate="print"/>
          <a:srcRect l="10000"/>
          <a:stretch>
            <a:fillRect/>
          </a:stretch>
        </p:blipFill>
        <p:spPr bwMode="auto">
          <a:xfrm>
            <a:off x="0" y="0"/>
            <a:ext cx="8229600" cy="6858000"/>
          </a:xfrm>
          <a:prstGeom prst="rect">
            <a:avLst/>
          </a:prstGeom>
          <a:noFill/>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38801" y="-1"/>
            <a:ext cx="3505200" cy="33501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8372" name="Picture 4" descr="http://farm1.static.flickr.com/219/518523789_8b325157d1.jpg"/>
          <p:cNvPicPr>
            <a:picLocks noChangeAspect="1" noChangeArrowheads="1"/>
          </p:cNvPicPr>
          <p:nvPr/>
        </p:nvPicPr>
        <p:blipFill>
          <a:blip r:embed="rId4" cstate="print"/>
          <a:srcRect t="18400" r="19390"/>
          <a:stretch>
            <a:fillRect/>
          </a:stretch>
        </p:blipFill>
        <p:spPr bwMode="auto">
          <a:xfrm>
            <a:off x="5638800" y="3309730"/>
            <a:ext cx="3505200" cy="3548270"/>
          </a:xfrm>
          <a:prstGeom prst="rect">
            <a:avLst/>
          </a:prstGeom>
          <a:noFill/>
        </p:spPr>
      </p:pic>
      <p:sp>
        <p:nvSpPr>
          <p:cNvPr id="7" name="Rectangle 6"/>
          <p:cNvSpPr/>
          <p:nvPr/>
        </p:nvSpPr>
        <p:spPr>
          <a:xfrm>
            <a:off x="5562600" y="0"/>
            <a:ext cx="762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8600" y="6019800"/>
            <a:ext cx="5257800" cy="646331"/>
          </a:xfrm>
          <a:prstGeom prst="rect">
            <a:avLst/>
          </a:prstGeom>
          <a:noFill/>
        </p:spPr>
        <p:txBody>
          <a:bodyPr wrap="square" rtlCol="0">
            <a:spAutoFit/>
          </a:bodyPr>
          <a:lstStyle/>
          <a:p>
            <a:r>
              <a:rPr lang="en-US" b="1" dirty="0" smtClean="0">
                <a:solidFill>
                  <a:schemeClr val="bg1"/>
                </a:solidFill>
              </a:rPr>
              <a:t>Parameters: What is the arena—what are the walls—within  which we will act or react?</a:t>
            </a:r>
            <a:endParaRPr lang="en-US" b="1"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1.bp.blogspot.com/_sNDFfgvnrXE/S7z3ttSwNQI/AAAAAAAADSA/vHEk-7nz6vA/s1600/futility.jpg"/>
          <p:cNvPicPr>
            <a:picLocks noChangeAspect="1" noChangeArrowheads="1"/>
          </p:cNvPicPr>
          <p:nvPr/>
        </p:nvPicPr>
        <p:blipFill>
          <a:blip r:embed="rId2" cstate="print"/>
          <a:srcRect l="35912" t="9281" r="25466" b="32690"/>
          <a:stretch>
            <a:fillRect/>
          </a:stretch>
        </p:blipFill>
        <p:spPr bwMode="auto">
          <a:xfrm>
            <a:off x="0" y="0"/>
            <a:ext cx="5967845" cy="6858000"/>
          </a:xfrm>
          <a:prstGeom prst="rect">
            <a:avLst/>
          </a:prstGeom>
          <a:noFill/>
        </p:spPr>
      </p:pic>
      <p:sp>
        <p:nvSpPr>
          <p:cNvPr id="3" name="Rectangle 2"/>
          <p:cNvSpPr/>
          <p:nvPr/>
        </p:nvSpPr>
        <p:spPr>
          <a:xfrm>
            <a:off x="5943600" y="0"/>
            <a:ext cx="3200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6248400" y="1600200"/>
            <a:ext cx="2667000" cy="4525963"/>
          </a:xfrm>
          <a:prstGeom prst="rect">
            <a:avLst/>
          </a:prstGeom>
        </p:spPr>
        <p:txBody>
          <a:bodyPr>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Constants and parameters determined by one or more of the following:</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Final product/end state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Procedures, processes or standards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Initial problem statement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To what extent are these “open”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or malleable?</a:t>
            </a:r>
          </a:p>
        </p:txBody>
      </p:sp>
      <p:sp>
        <p:nvSpPr>
          <p:cNvPr id="5" name="Title 1"/>
          <p:cNvSpPr txBox="1">
            <a:spLocks/>
          </p:cNvSpPr>
          <p:nvPr/>
        </p:nvSpPr>
        <p:spPr>
          <a:xfrm>
            <a:off x="6248400" y="274638"/>
            <a:ext cx="2514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mj-lt"/>
                <a:ea typeface="+mj-ea"/>
                <a:cs typeface="+mj-cs"/>
              </a:rPr>
              <a:t>Innovation in Design</a:t>
            </a:r>
            <a:endParaRPr kumimoji="0" lang="en-US" sz="36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images.etsy.com/all_images/7/791/6db/il_fullxfull.18325938.jpg"/>
          <p:cNvPicPr>
            <a:picLocks noChangeAspect="1" noChangeArrowheads="1"/>
          </p:cNvPicPr>
          <p:nvPr/>
        </p:nvPicPr>
        <p:blipFill>
          <a:blip r:embed="rId2" cstate="print"/>
          <a:srcRect/>
          <a:stretch>
            <a:fillRect/>
          </a:stretch>
        </p:blipFill>
        <p:spPr bwMode="auto">
          <a:xfrm>
            <a:off x="0" y="0"/>
            <a:ext cx="6172200" cy="6858000"/>
          </a:xfrm>
          <a:prstGeom prst="rect">
            <a:avLst/>
          </a:prstGeom>
          <a:noFill/>
        </p:spPr>
      </p:pic>
      <p:sp>
        <p:nvSpPr>
          <p:cNvPr id="3" name="Rectangle 2"/>
          <p:cNvSpPr/>
          <p:nvPr/>
        </p:nvSpPr>
        <p:spPr>
          <a:xfrm>
            <a:off x="6172200" y="0"/>
            <a:ext cx="29718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a:xfrm>
            <a:off x="6248400" y="2133600"/>
            <a:ext cx="2590800" cy="4525963"/>
          </a:xfrm>
          <a:prstGeom prst="rect">
            <a:avLst/>
          </a:prstGeom>
        </p:spPr>
        <p:txBody>
          <a:bodyPr>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Final product/end state  predetermined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Problem statement or process could be “open”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Predetermined procedures, processes or standards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End state or problem statement could be “open”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Initial problem statement predetermined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Process or end state could be “open”</a:t>
            </a:r>
          </a:p>
        </p:txBody>
      </p:sp>
      <p:sp>
        <p:nvSpPr>
          <p:cNvPr id="5" name="Title 1"/>
          <p:cNvSpPr txBox="1">
            <a:spLocks/>
          </p:cNvSpPr>
          <p:nvPr/>
        </p:nvSpPr>
        <p:spPr>
          <a:xfrm>
            <a:off x="6324600" y="274638"/>
            <a:ext cx="2362200" cy="1554162"/>
          </a:xfrm>
          <a:prstGeom prst="rect">
            <a:avLst/>
          </a:prstGeom>
        </p:spPr>
        <p:txBody>
          <a:bodyPr>
            <a:normAutofit fontScale="5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Open-ended = Constants, Parameters, Constraints not pre-determined</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8" name="Picture 4" descr="head for logo by self"/>
          <p:cNvPicPr>
            <a:picLocks noChangeAspect="1" noChangeArrowheads="1"/>
          </p:cNvPicPr>
          <p:nvPr/>
        </p:nvPicPr>
        <p:blipFill>
          <a:blip r:embed="rId2" cstate="print"/>
          <a:srcRect/>
          <a:stretch>
            <a:fillRect/>
          </a:stretch>
        </p:blipFill>
        <p:spPr bwMode="auto">
          <a:xfrm>
            <a:off x="2057400" y="914400"/>
            <a:ext cx="1318438" cy="1295399"/>
          </a:xfrm>
          <a:prstGeom prst="rect">
            <a:avLst/>
          </a:prstGeom>
          <a:noFill/>
          <a:ln w="9525" algn="in">
            <a:noFill/>
            <a:miter lim="800000"/>
            <a:headEnd/>
            <a:tailEnd/>
          </a:ln>
          <a:effectLst/>
        </p:spPr>
      </p:pic>
      <p:grpSp>
        <p:nvGrpSpPr>
          <p:cNvPr id="2" name="Group 1"/>
          <p:cNvGrpSpPr/>
          <p:nvPr/>
        </p:nvGrpSpPr>
        <p:grpSpPr>
          <a:xfrm>
            <a:off x="914400" y="2667000"/>
            <a:ext cx="4114800" cy="3029446"/>
            <a:chOff x="1219200" y="3505200"/>
            <a:chExt cx="4114800" cy="3029446"/>
          </a:xfrm>
        </p:grpSpPr>
        <p:sp>
          <p:nvSpPr>
            <p:cNvPr id="236549" name="Text Box 5"/>
            <p:cNvSpPr txBox="1">
              <a:spLocks noChangeArrowheads="1"/>
            </p:cNvSpPr>
            <p:nvPr/>
          </p:nvSpPr>
          <p:spPr bwMode="auto">
            <a:xfrm>
              <a:off x="1562100" y="3505200"/>
              <a:ext cx="1028700" cy="34285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Times New Roman" pitchFamily="18" charset="0"/>
                  <a:cs typeface="Arial" pitchFamily="34" charset="0"/>
                </a:rPr>
                <a:t>Creativity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6550" name="Text Box 6"/>
            <p:cNvSpPr txBox="1">
              <a:spLocks noChangeArrowheads="1"/>
            </p:cNvSpPr>
            <p:nvPr/>
          </p:nvSpPr>
          <p:spPr bwMode="auto">
            <a:xfrm>
              <a:off x="2933700" y="3947827"/>
              <a:ext cx="1485900" cy="34285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cs typeface="Arial" pitchFamily="34" charset="0"/>
                </a:rPr>
                <a:t>Meta-Cognition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6551" name="Text Box 7"/>
            <p:cNvSpPr txBox="1">
              <a:spLocks noChangeArrowheads="1"/>
            </p:cNvSpPr>
            <p:nvPr/>
          </p:nvSpPr>
          <p:spPr bwMode="auto">
            <a:xfrm>
              <a:off x="1219200" y="4533761"/>
              <a:ext cx="2514600" cy="34285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cs typeface="Arial" pitchFamily="34" charset="0"/>
                </a:rPr>
                <a:t>Bloom’s Taxonomy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6552" name="Text Box 8"/>
            <p:cNvSpPr txBox="1">
              <a:spLocks noChangeArrowheads="1"/>
            </p:cNvSpPr>
            <p:nvPr/>
          </p:nvSpPr>
          <p:spPr bwMode="auto">
            <a:xfrm>
              <a:off x="2819400" y="5061648"/>
              <a:ext cx="2514600" cy="34285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cs typeface="Arial" pitchFamily="34" charset="0"/>
                </a:rPr>
                <a:t>Affective Domain Skills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6553" name="Text Box 9"/>
            <p:cNvSpPr txBox="1">
              <a:spLocks noChangeArrowheads="1"/>
            </p:cNvSpPr>
            <p:nvPr/>
          </p:nvSpPr>
          <p:spPr bwMode="auto">
            <a:xfrm>
              <a:off x="3276600" y="6191792"/>
              <a:ext cx="1828800" cy="34285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cs typeface="Arial" pitchFamily="34" charset="0"/>
                </a:rPr>
                <a:t>Psychomotor Skills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6554" name="Text Box 10"/>
            <p:cNvSpPr txBox="1">
              <a:spLocks noChangeArrowheads="1"/>
            </p:cNvSpPr>
            <p:nvPr/>
          </p:nvSpPr>
          <p:spPr bwMode="auto">
            <a:xfrm>
              <a:off x="1333500" y="5676606"/>
              <a:ext cx="2286000" cy="34285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cs typeface="Arial" pitchFamily="34" charset="0"/>
                </a:rPr>
                <a:t>Basic Reasoning Skills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6555" name="Line 11"/>
            <p:cNvSpPr>
              <a:spLocks noChangeShapeType="1"/>
            </p:cNvSpPr>
            <p:nvPr/>
          </p:nvSpPr>
          <p:spPr bwMode="auto">
            <a:xfrm>
              <a:off x="2590800" y="3619485"/>
              <a:ext cx="1028700" cy="0"/>
            </a:xfrm>
            <a:prstGeom prst="line">
              <a:avLst/>
            </a:prstGeom>
            <a:noFill/>
            <a:ln w="9525">
              <a:solidFill>
                <a:srgbClr val="00008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36556" name="Line 12"/>
            <p:cNvSpPr>
              <a:spLocks noChangeShapeType="1"/>
            </p:cNvSpPr>
            <p:nvPr/>
          </p:nvSpPr>
          <p:spPr bwMode="auto">
            <a:xfrm>
              <a:off x="3619500" y="3619485"/>
              <a:ext cx="0" cy="228569"/>
            </a:xfrm>
            <a:prstGeom prst="line">
              <a:avLst/>
            </a:prstGeom>
            <a:noFill/>
            <a:ln w="9525">
              <a:solidFill>
                <a:srgbClr val="00008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236557" name="Line 13"/>
            <p:cNvSpPr>
              <a:spLocks noChangeShapeType="1"/>
            </p:cNvSpPr>
            <p:nvPr/>
          </p:nvSpPr>
          <p:spPr bwMode="auto">
            <a:xfrm flipH="1">
              <a:off x="2019300" y="4076623"/>
              <a:ext cx="914400" cy="0"/>
            </a:xfrm>
            <a:prstGeom prst="line">
              <a:avLst/>
            </a:prstGeom>
            <a:noFill/>
            <a:ln w="9525">
              <a:solidFill>
                <a:srgbClr val="00008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36558" name="Line 14"/>
            <p:cNvSpPr>
              <a:spLocks noChangeShapeType="1"/>
            </p:cNvSpPr>
            <p:nvPr/>
          </p:nvSpPr>
          <p:spPr bwMode="auto">
            <a:xfrm>
              <a:off x="2019300" y="4076623"/>
              <a:ext cx="0" cy="342854"/>
            </a:xfrm>
            <a:prstGeom prst="line">
              <a:avLst/>
            </a:prstGeom>
            <a:noFill/>
            <a:ln w="9525">
              <a:solidFill>
                <a:srgbClr val="00008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236559" name="Line 15"/>
            <p:cNvSpPr>
              <a:spLocks noChangeShapeType="1"/>
            </p:cNvSpPr>
            <p:nvPr/>
          </p:nvSpPr>
          <p:spPr bwMode="auto">
            <a:xfrm>
              <a:off x="3962400" y="4305192"/>
              <a:ext cx="0" cy="685707"/>
            </a:xfrm>
            <a:prstGeom prst="line">
              <a:avLst/>
            </a:prstGeom>
            <a:noFill/>
            <a:ln w="9525">
              <a:solidFill>
                <a:srgbClr val="00008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236560" name="Line 16"/>
            <p:cNvSpPr>
              <a:spLocks noChangeShapeType="1"/>
            </p:cNvSpPr>
            <p:nvPr/>
          </p:nvSpPr>
          <p:spPr bwMode="auto">
            <a:xfrm>
              <a:off x="2019300" y="4876615"/>
              <a:ext cx="0" cy="685707"/>
            </a:xfrm>
            <a:prstGeom prst="line">
              <a:avLst/>
            </a:prstGeom>
            <a:noFill/>
            <a:ln w="9525">
              <a:solidFill>
                <a:srgbClr val="00008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236561" name="Line 17"/>
            <p:cNvSpPr>
              <a:spLocks noChangeShapeType="1"/>
            </p:cNvSpPr>
            <p:nvPr/>
          </p:nvSpPr>
          <p:spPr bwMode="auto">
            <a:xfrm>
              <a:off x="3962400" y="5448037"/>
              <a:ext cx="0" cy="685707"/>
            </a:xfrm>
            <a:prstGeom prst="line">
              <a:avLst/>
            </a:prstGeom>
            <a:noFill/>
            <a:ln w="9525">
              <a:solidFill>
                <a:srgbClr val="00008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236562" name="Line 18"/>
            <p:cNvSpPr>
              <a:spLocks noChangeShapeType="1"/>
            </p:cNvSpPr>
            <p:nvPr/>
          </p:nvSpPr>
          <p:spPr bwMode="auto">
            <a:xfrm>
              <a:off x="2019300" y="6019460"/>
              <a:ext cx="0" cy="342854"/>
            </a:xfrm>
            <a:prstGeom prst="line">
              <a:avLst/>
            </a:prstGeom>
            <a:noFill/>
            <a:ln w="9525">
              <a:solidFill>
                <a:srgbClr val="00008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36563" name="Line 19"/>
            <p:cNvSpPr>
              <a:spLocks noChangeShapeType="1"/>
            </p:cNvSpPr>
            <p:nvPr/>
          </p:nvSpPr>
          <p:spPr bwMode="auto">
            <a:xfrm>
              <a:off x="2019300" y="6362313"/>
              <a:ext cx="1143000" cy="0"/>
            </a:xfrm>
            <a:prstGeom prst="line">
              <a:avLst/>
            </a:prstGeom>
            <a:noFill/>
            <a:ln w="9525">
              <a:solidFill>
                <a:srgbClr val="00008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grpSp>
      <p:sp>
        <p:nvSpPr>
          <p:cNvPr id="20" name="TextBox 19"/>
          <p:cNvSpPr txBox="1"/>
          <p:nvPr/>
        </p:nvSpPr>
        <p:spPr>
          <a:xfrm>
            <a:off x="5426601" y="914400"/>
            <a:ext cx="2795317" cy="3970318"/>
          </a:xfrm>
          <a:prstGeom prst="rect">
            <a:avLst/>
          </a:prstGeom>
          <a:noFill/>
        </p:spPr>
        <p:txBody>
          <a:bodyPr wrap="square" rtlCol="0">
            <a:spAutoFit/>
          </a:bodyPr>
          <a:lstStyle/>
          <a:p>
            <a:endParaRPr lang="en-US" dirty="0" smtClean="0"/>
          </a:p>
          <a:p>
            <a:endParaRPr lang="en-US" dirty="0"/>
          </a:p>
          <a:p>
            <a:pPr algn="ctr"/>
            <a:r>
              <a:rPr lang="en-US" u="sng" dirty="0" smtClean="0"/>
              <a:t>Innovation and Creativity in Design</a:t>
            </a:r>
          </a:p>
          <a:p>
            <a:endParaRPr lang="en-US" dirty="0" smtClean="0"/>
          </a:p>
          <a:p>
            <a:endParaRPr lang="en-US" dirty="0"/>
          </a:p>
          <a:p>
            <a:r>
              <a:rPr lang="en-US" dirty="0" smtClean="0"/>
              <a:t>Core </a:t>
            </a:r>
            <a:r>
              <a:rPr lang="en-US" dirty="0" smtClean="0"/>
              <a:t>metaphor:</a:t>
            </a:r>
          </a:p>
          <a:p>
            <a:r>
              <a:rPr lang="en-US" dirty="0" smtClean="0"/>
              <a:t>Creativity as </a:t>
            </a:r>
            <a:r>
              <a:rPr lang="en-US" dirty="0" smtClean="0"/>
              <a:t>Orchestration;</a:t>
            </a:r>
          </a:p>
          <a:p>
            <a:r>
              <a:rPr lang="en-US" dirty="0" smtClean="0"/>
              <a:t>Long term, thoughtful, iterative </a:t>
            </a:r>
            <a:endParaRPr lang="en-US" dirty="0" smtClean="0"/>
          </a:p>
          <a:p>
            <a:endParaRPr lang="en-US" dirty="0" smtClean="0"/>
          </a:p>
          <a:p>
            <a:r>
              <a:rPr lang="en-US" dirty="0" smtClean="0"/>
              <a:t>Core activity:</a:t>
            </a:r>
          </a:p>
          <a:p>
            <a:r>
              <a:rPr lang="en-US" dirty="0" smtClean="0"/>
              <a:t>Engaging the unknown/</a:t>
            </a:r>
          </a:p>
          <a:p>
            <a:r>
              <a:rPr lang="en-US" dirty="0" smtClean="0"/>
              <a:t>indeterminate</a:t>
            </a:r>
            <a:endParaRPr lang="en-US" dirty="0"/>
          </a:p>
        </p:txBody>
      </p:sp>
    </p:spTree>
    <p:extLst>
      <p:ext uri="{BB962C8B-B14F-4D97-AF65-F5344CB8AC3E}">
        <p14:creationId xmlns:p14="http://schemas.microsoft.com/office/powerpoint/2010/main" xmlns="" val="3696844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descr="http://www.masternewmedia.org/images/US-media-consumption-234915975_ffe3e4f6b7-o.jpg"/>
          <p:cNvPicPr>
            <a:picLocks noChangeAspect="1" noChangeArrowheads="1"/>
          </p:cNvPicPr>
          <p:nvPr/>
        </p:nvPicPr>
        <p:blipFill>
          <a:blip r:embed="rId3" cstate="print"/>
          <a:srcRect t="48889" b="16666"/>
          <a:stretch>
            <a:fillRect/>
          </a:stretch>
        </p:blipFill>
        <p:spPr bwMode="auto">
          <a:xfrm>
            <a:off x="0" y="4495800"/>
            <a:ext cx="9144000" cy="2362200"/>
          </a:xfrm>
          <a:prstGeom prst="rect">
            <a:avLst/>
          </a:prstGeom>
          <a:noFill/>
        </p:spPr>
      </p:pic>
      <p:pic>
        <p:nvPicPr>
          <p:cNvPr id="2054" name="Picture 6" descr="http://www.csulb.edu/divisions/students2/intouch/archives/2007-08/vol16_no1/assets/Millennial_main.jpg"/>
          <p:cNvPicPr>
            <a:picLocks noChangeAspect="1" noChangeArrowheads="1"/>
          </p:cNvPicPr>
          <p:nvPr/>
        </p:nvPicPr>
        <p:blipFill>
          <a:blip r:embed="rId4" cstate="print"/>
          <a:srcRect b="8522"/>
          <a:stretch>
            <a:fillRect/>
          </a:stretch>
        </p:blipFill>
        <p:spPr bwMode="auto">
          <a:xfrm>
            <a:off x="0" y="0"/>
            <a:ext cx="9144000" cy="4114800"/>
          </a:xfrm>
          <a:prstGeom prst="rect">
            <a:avLst/>
          </a:prstGeom>
          <a:noFill/>
        </p:spPr>
      </p:pic>
      <p:pic>
        <p:nvPicPr>
          <p:cNvPr id="2056" name="Picture 8" descr="http://www.massingenuity.com/wp-content/uploads/2010/04/Millenials.png"/>
          <p:cNvPicPr>
            <a:picLocks noChangeAspect="1" noChangeArrowheads="1"/>
          </p:cNvPicPr>
          <p:nvPr/>
        </p:nvPicPr>
        <p:blipFill>
          <a:blip r:embed="rId5" cstate="print"/>
          <a:srcRect/>
          <a:stretch>
            <a:fillRect/>
          </a:stretch>
        </p:blipFill>
        <p:spPr bwMode="auto">
          <a:xfrm>
            <a:off x="-1828800" y="2133600"/>
            <a:ext cx="1419225" cy="1762125"/>
          </a:xfrm>
          <a:prstGeom prst="rect">
            <a:avLst/>
          </a:prstGeom>
          <a:noFill/>
        </p:spPr>
      </p:pic>
      <p:sp>
        <p:nvSpPr>
          <p:cNvPr id="8" name="Rectangle 7"/>
          <p:cNvSpPr/>
          <p:nvPr/>
        </p:nvSpPr>
        <p:spPr>
          <a:xfrm>
            <a:off x="0" y="4038600"/>
            <a:ext cx="9144000" cy="4572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a:t>
            </a:r>
            <a:r>
              <a:rPr lang="en-US" dirty="0" err="1" smtClean="0"/>
              <a:t>Millennials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marketing.blogs.ie.edu/files/2010/10/0millennials.jpg"/>
          <p:cNvPicPr>
            <a:picLocks noChangeAspect="1" noChangeArrowheads="1"/>
          </p:cNvPicPr>
          <p:nvPr/>
        </p:nvPicPr>
        <p:blipFill>
          <a:blip r:embed="rId3" cstate="print"/>
          <a:srcRect/>
          <a:stretch>
            <a:fillRect/>
          </a:stretch>
        </p:blipFill>
        <p:spPr bwMode="auto">
          <a:xfrm>
            <a:off x="0" y="0"/>
            <a:ext cx="9144000" cy="6277970"/>
          </a:xfrm>
          <a:prstGeom prst="rect">
            <a:avLst/>
          </a:prstGeom>
          <a:noFill/>
        </p:spPr>
      </p:pic>
      <p:pic>
        <p:nvPicPr>
          <p:cNvPr id="30721" name="Picture 1" descr="C:\Documents and Settings\rveon\My Documents\My Pictures\3228593954_68d48d1a28_z  Capture Queen ™.jpg"/>
          <p:cNvPicPr>
            <a:picLocks noChangeAspect="1" noChangeArrowheads="1"/>
          </p:cNvPicPr>
          <p:nvPr/>
        </p:nvPicPr>
        <p:blipFill>
          <a:blip r:embed="rId4" cstate="print"/>
          <a:srcRect b="49425"/>
          <a:stretch>
            <a:fillRect/>
          </a:stretch>
        </p:blipFill>
        <p:spPr bwMode="auto">
          <a:xfrm>
            <a:off x="304800" y="304800"/>
            <a:ext cx="2286000" cy="1521366"/>
          </a:xfrm>
          <a:prstGeom prst="rect">
            <a:avLst/>
          </a:prstGeom>
          <a:noFill/>
        </p:spPr>
      </p:pic>
      <p:sp>
        <p:nvSpPr>
          <p:cNvPr id="6" name="Rectangle 5"/>
          <p:cNvSpPr/>
          <p:nvPr/>
        </p:nvSpPr>
        <p:spPr>
          <a:xfrm>
            <a:off x="685800" y="5867400"/>
            <a:ext cx="6553200" cy="646331"/>
          </a:xfrm>
          <a:prstGeom prst="rect">
            <a:avLst/>
          </a:prstGeom>
        </p:spPr>
        <p:txBody>
          <a:bodyPr wrap="square">
            <a:spAutoFit/>
          </a:bodyPr>
          <a:lstStyle/>
          <a:p>
            <a:r>
              <a:rPr lang="en-US" dirty="0" smtClean="0"/>
              <a:t>Does a traditional E&amp;P based curriculum empower today’s students?</a:t>
            </a:r>
          </a:p>
          <a:p>
            <a:r>
              <a:rPr lang="en-US" dirty="0" smtClean="0"/>
              <a:t>How relevant is art as self-expression?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0178" name="Picture 2" descr="http://img.ph.126.net/FwPuUX-jp6tNY6Zjpb3yOA==/3222325533385276236.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02" name="Picture 2" descr="http://www.psfk.com/wp-content/uploads/2010/10/PSFK_Banner2.jpg"/>
          <p:cNvPicPr>
            <a:picLocks noChangeAspect="1" noChangeArrowheads="1"/>
          </p:cNvPicPr>
          <p:nvPr/>
        </p:nvPicPr>
        <p:blipFill>
          <a:blip r:embed="rId3" cstate="print"/>
          <a:srcRect l="4762"/>
          <a:stretch>
            <a:fillRect/>
          </a:stretch>
        </p:blipFill>
        <p:spPr bwMode="auto">
          <a:xfrm>
            <a:off x="0" y="0"/>
            <a:ext cx="9144000"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Creativity: An Overview</a:t>
            </a:r>
            <a:endParaRPr lang="en-US" dirty="0"/>
          </a:p>
        </p:txBody>
      </p:sp>
      <p:sp>
        <p:nvSpPr>
          <p:cNvPr id="3" name="Content Placeholder 2"/>
          <p:cNvSpPr>
            <a:spLocks noGrp="1"/>
          </p:cNvSpPr>
          <p:nvPr>
            <p:ph idx="1"/>
          </p:nvPr>
        </p:nvSpPr>
        <p:spPr/>
        <p:txBody>
          <a:bodyPr/>
          <a:lstStyle/>
          <a:p>
            <a:r>
              <a:rPr lang="en-US" dirty="0" smtClean="0"/>
              <a:t>Term first applied to “man” (literally) during the Renaissance</a:t>
            </a:r>
          </a:p>
          <a:p>
            <a:r>
              <a:rPr lang="en-US" dirty="0" smtClean="0"/>
              <a:t>USA: Mark of distinction in a meritocracy</a:t>
            </a:r>
          </a:p>
          <a:p>
            <a:r>
              <a:rPr lang="en-US" dirty="0" smtClean="0"/>
              <a:t>Creativity as Self-Expression</a:t>
            </a:r>
          </a:p>
          <a:p>
            <a:pPr lvl="1"/>
            <a:r>
              <a:rPr lang="en-US" dirty="0" smtClean="0"/>
              <a:t>Response to educational conformity of the 1800’s</a:t>
            </a:r>
          </a:p>
          <a:p>
            <a:pPr lvl="1"/>
            <a:r>
              <a:rPr lang="en-US" dirty="0" smtClean="0"/>
              <a:t>Arose c. 1920’s</a:t>
            </a:r>
          </a:p>
          <a:p>
            <a:pPr lvl="1"/>
            <a:r>
              <a:rPr lang="en-US" dirty="0" smtClean="0"/>
              <a:t>Embraced by the middle class</a:t>
            </a:r>
          </a:p>
          <a:p>
            <a:pPr lvl="1"/>
            <a:r>
              <a:rPr lang="en-US" dirty="0" smtClean="0"/>
              <a:t>Build on child’s innate nature not suppress it</a:t>
            </a:r>
            <a:endParaRPr lang="en-US" dirty="0"/>
          </a:p>
        </p:txBody>
      </p:sp>
      <p:pic>
        <p:nvPicPr>
          <p:cNvPr id="4" name="Picture 9"/>
          <p:cNvPicPr>
            <a:picLocks noChangeAspect="1" noChangeArrowheads="1"/>
          </p:cNvPicPr>
          <p:nvPr/>
        </p:nvPicPr>
        <p:blipFill>
          <a:blip r:embed="rId3" cstate="print">
            <a:extLst>
              <a:ext uri="{28A0092B-C50C-407E-A947-70E740481C1C}">
                <a14:useLocalDpi xmlns="" xmlns:a14="http://schemas.microsoft.com/office/drawing/2010/main" val="0"/>
              </a:ext>
            </a:extLst>
          </a:blip>
          <a:srcRect t="15234" b="-1"/>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04800" y="304800"/>
            <a:ext cx="4368504" cy="769441"/>
          </a:xfrm>
          <a:prstGeom prst="rect">
            <a:avLst/>
          </a:prstGeom>
          <a:noFill/>
        </p:spPr>
        <p:txBody>
          <a:bodyPr wrap="none" rtlCol="0">
            <a:spAutoFit/>
          </a:bodyPr>
          <a:lstStyle/>
          <a:p>
            <a:r>
              <a:rPr lang="en-US" sz="4400" dirty="0" smtClean="0">
                <a:solidFill>
                  <a:schemeClr val="tx1">
                    <a:lumMod val="95000"/>
                    <a:lumOff val="5000"/>
                  </a:schemeClr>
                </a:solidFill>
                <a:latin typeface="Haettenschweiler" pitchFamily="34" charset="0"/>
                <a:cs typeface="FrankRuehl" pitchFamily="2" charset="-79"/>
              </a:rPr>
              <a:t>Creativity: An Overview</a:t>
            </a:r>
            <a:endParaRPr lang="en-US" sz="4400" dirty="0">
              <a:solidFill>
                <a:schemeClr val="tx1">
                  <a:lumMod val="95000"/>
                  <a:lumOff val="5000"/>
                </a:schemeClr>
              </a:solidFill>
              <a:latin typeface="Haettenschweiler" pitchFamily="34" charset="0"/>
              <a:cs typeface="FrankRuehl" pitchFamily="2" charset="-79"/>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248400" y="0"/>
            <a:ext cx="28956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77000" y="274638"/>
            <a:ext cx="2209800" cy="1143000"/>
          </a:xfrm>
        </p:spPr>
        <p:txBody>
          <a:bodyPr>
            <a:normAutofit/>
          </a:bodyPr>
          <a:lstStyle/>
          <a:p>
            <a:pPr algn="l"/>
            <a:r>
              <a:rPr lang="en-US" sz="2400" dirty="0" smtClean="0">
                <a:solidFill>
                  <a:schemeClr val="bg1"/>
                </a:solidFill>
              </a:rPr>
              <a:t>Creativity as Self Expression</a:t>
            </a:r>
            <a:endParaRPr lang="en-US" sz="2400" dirty="0">
              <a:solidFill>
                <a:schemeClr val="bg1"/>
              </a:solidFill>
            </a:endParaRPr>
          </a:p>
        </p:txBody>
      </p:sp>
      <p:sp>
        <p:nvSpPr>
          <p:cNvPr id="3" name="Content Placeholder 2"/>
          <p:cNvSpPr>
            <a:spLocks noGrp="1"/>
          </p:cNvSpPr>
          <p:nvPr>
            <p:ph idx="1"/>
          </p:nvPr>
        </p:nvSpPr>
        <p:spPr>
          <a:xfrm>
            <a:off x="6324600" y="1600200"/>
            <a:ext cx="2667000" cy="4525963"/>
          </a:xfrm>
        </p:spPr>
        <p:txBody>
          <a:bodyPr>
            <a:normAutofit fontScale="62500" lnSpcReduction="20000"/>
          </a:bodyPr>
          <a:lstStyle/>
          <a:p>
            <a:r>
              <a:rPr lang="en-US" dirty="0" smtClean="0">
                <a:solidFill>
                  <a:schemeClr val="bg1"/>
                </a:solidFill>
              </a:rPr>
              <a:t>Influences (c.1900-1950’s):</a:t>
            </a:r>
          </a:p>
          <a:p>
            <a:pPr lvl="1"/>
            <a:r>
              <a:rPr lang="en-US" dirty="0" smtClean="0">
                <a:solidFill>
                  <a:schemeClr val="bg1"/>
                </a:solidFill>
              </a:rPr>
              <a:t>Reaction against uniformity and conformity of 19</a:t>
            </a:r>
            <a:r>
              <a:rPr lang="en-US" baseline="30000" dirty="0" smtClean="0">
                <a:solidFill>
                  <a:schemeClr val="bg1"/>
                </a:solidFill>
              </a:rPr>
              <a:t>th</a:t>
            </a:r>
            <a:r>
              <a:rPr lang="en-US" dirty="0" smtClean="0">
                <a:solidFill>
                  <a:schemeClr val="bg1"/>
                </a:solidFill>
              </a:rPr>
              <a:t> cent. education</a:t>
            </a:r>
          </a:p>
          <a:p>
            <a:pPr lvl="1"/>
            <a:r>
              <a:rPr lang="en-US" dirty="0" smtClean="0">
                <a:solidFill>
                  <a:schemeClr val="bg1"/>
                </a:solidFill>
              </a:rPr>
              <a:t>Freudian ideas about expression</a:t>
            </a:r>
          </a:p>
          <a:p>
            <a:pPr lvl="1"/>
            <a:r>
              <a:rPr lang="en-US" dirty="0" smtClean="0">
                <a:solidFill>
                  <a:schemeClr val="bg1"/>
                </a:solidFill>
              </a:rPr>
              <a:t>Expressionism in Modern Art</a:t>
            </a:r>
          </a:p>
          <a:p>
            <a:pPr lvl="1"/>
            <a:r>
              <a:rPr lang="en-US" dirty="0" smtClean="0">
                <a:solidFill>
                  <a:schemeClr val="bg1"/>
                </a:solidFill>
              </a:rPr>
              <a:t>Rise of artist as a cultural hero</a:t>
            </a:r>
          </a:p>
          <a:p>
            <a:pPr lvl="1"/>
            <a:r>
              <a:rPr lang="en-US" dirty="0" smtClean="0">
                <a:solidFill>
                  <a:schemeClr val="bg1"/>
                </a:solidFill>
              </a:rPr>
              <a:t>Child as artist</a:t>
            </a:r>
          </a:p>
          <a:p>
            <a:pPr lvl="1"/>
            <a:r>
              <a:rPr lang="en-US" dirty="0" smtClean="0">
                <a:solidFill>
                  <a:schemeClr val="bg1"/>
                </a:solidFill>
              </a:rPr>
              <a:t>Creative expression linked to psychological health</a:t>
            </a:r>
          </a:p>
          <a:p>
            <a:endParaRPr lang="en-US" dirty="0"/>
          </a:p>
        </p:txBody>
      </p:sp>
      <p:pic>
        <p:nvPicPr>
          <p:cNvPr id="59394" name="Picture 2" descr="C:\Documents and Settings\rveon\My Documents\My Pictures\870050624_412c77c090_b sean.jpg"/>
          <p:cNvPicPr>
            <a:picLocks noChangeAspect="1" noChangeArrowheads="1"/>
          </p:cNvPicPr>
          <p:nvPr/>
        </p:nvPicPr>
        <p:blipFill>
          <a:blip r:embed="rId3" cstate="print"/>
          <a:srcRect/>
          <a:stretch>
            <a:fillRect/>
          </a:stretch>
        </p:blipFill>
        <p:spPr bwMode="auto">
          <a:xfrm>
            <a:off x="9829800" y="-457200"/>
            <a:ext cx="9753600" cy="6486526"/>
          </a:xfrm>
          <a:prstGeom prst="rect">
            <a:avLst/>
          </a:prstGeom>
          <a:noFill/>
        </p:spPr>
      </p:pic>
      <p:pic>
        <p:nvPicPr>
          <p:cNvPr id="59395" name="Picture 3" descr="C:\Documents and Settings\rveon\My Documents\My Pictures\264884790_ffb9e4d719_b  Capture Queen ™.jpg"/>
          <p:cNvPicPr>
            <a:picLocks noChangeAspect="1" noChangeArrowheads="1"/>
          </p:cNvPicPr>
          <p:nvPr/>
        </p:nvPicPr>
        <p:blipFill>
          <a:blip r:embed="rId4" cstate="print"/>
          <a:srcRect t="21774"/>
          <a:stretch>
            <a:fillRect/>
          </a:stretch>
        </p:blipFill>
        <p:spPr bwMode="auto">
          <a:xfrm>
            <a:off x="0" y="-228600"/>
            <a:ext cx="6302275" cy="739140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Change Creativity</a:t>
            </a:r>
            <a:endParaRPr lang="en-US" dirty="0"/>
          </a:p>
        </p:txBody>
      </p:sp>
      <p:sp>
        <p:nvSpPr>
          <p:cNvPr id="3" name="Content Placeholder 2"/>
          <p:cNvSpPr>
            <a:spLocks noGrp="1"/>
          </p:cNvSpPr>
          <p:nvPr>
            <p:ph idx="1"/>
          </p:nvPr>
        </p:nvSpPr>
        <p:spPr>
          <a:xfrm>
            <a:off x="5334000" y="1600200"/>
            <a:ext cx="3352800" cy="4525963"/>
          </a:xfrm>
        </p:spPr>
        <p:txBody>
          <a:bodyPr/>
          <a:lstStyle/>
          <a:p>
            <a:r>
              <a:rPr lang="en-US" dirty="0" smtClean="0"/>
              <a:t>Mastery of basic skills prior to more creative activity</a:t>
            </a:r>
            <a:endParaRPr lang="en-US" dirty="0"/>
          </a:p>
        </p:txBody>
      </p:sp>
      <p:pic>
        <p:nvPicPr>
          <p:cNvPr id="74754" name="Picture 2" descr="http://rlv.zcache.com/paradigm_shift_happens_mug-p1689391805361829652l95i_400.jpg"/>
          <p:cNvPicPr>
            <a:picLocks noChangeAspect="1" noChangeArrowheads="1"/>
          </p:cNvPicPr>
          <p:nvPr/>
        </p:nvPicPr>
        <p:blipFill>
          <a:blip r:embed="rId3" cstate="print"/>
          <a:srcRect/>
          <a:stretch>
            <a:fillRect/>
          </a:stretch>
        </p:blipFill>
        <p:spPr bwMode="auto">
          <a:xfrm>
            <a:off x="381000" y="1371600"/>
            <a:ext cx="4800600" cy="48006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1089</Words>
  <Application>Microsoft Office PowerPoint</Application>
  <PresentationFormat>On-screen Show (4:3)</PresentationFormat>
  <Paragraphs>133</Paragraphs>
  <Slides>24</Slides>
  <Notes>13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Creativity, Innovation and Design Raymond Veon</vt:lpstr>
      <vt:lpstr>Slide 2</vt:lpstr>
      <vt:lpstr>Slide 3</vt:lpstr>
      <vt:lpstr>Slide 4</vt:lpstr>
      <vt:lpstr>Slide 5</vt:lpstr>
      <vt:lpstr>Slide 6</vt:lpstr>
      <vt:lpstr>Creativity: An Overview</vt:lpstr>
      <vt:lpstr>Creativity as Self Expression</vt:lpstr>
      <vt:lpstr>Domain Change Creativity</vt:lpstr>
      <vt:lpstr>Creativity as Problem Solving</vt:lpstr>
      <vt:lpstr>Postmodern Reassessment</vt:lpstr>
      <vt:lpstr>Environmental Perspectives</vt:lpstr>
      <vt:lpstr>Creativity as  Socio-economic Value</vt:lpstr>
      <vt:lpstr>Slide 14</vt:lpstr>
      <vt:lpstr>Slide 15</vt:lpstr>
      <vt:lpstr>Slide 16</vt:lpstr>
      <vt:lpstr>Slide 17</vt:lpstr>
      <vt:lpstr>Slide 18</vt:lpstr>
      <vt:lpstr>Slide 19</vt:lpstr>
      <vt:lpstr>The intersection of creativity and design: Innovation</vt:lpstr>
      <vt:lpstr>Slide 21</vt:lpstr>
      <vt:lpstr>Slide 22</vt:lpstr>
      <vt:lpstr>Slide 23</vt:lpstr>
      <vt:lpstr>Slide 24</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cp:lastModifiedBy>
  <cp:revision>3</cp:revision>
  <dcterms:created xsi:type="dcterms:W3CDTF">2011-03-17T22:05:35Z</dcterms:created>
  <dcterms:modified xsi:type="dcterms:W3CDTF">2011-03-17T23:11:06Z</dcterms:modified>
</cp:coreProperties>
</file>